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5" r:id="rId12"/>
    <p:sldId id="275" r:id="rId13"/>
    <p:sldId id="279" r:id="rId14"/>
    <p:sldId id="267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77" r:id="rId23"/>
    <p:sldId id="278" r:id="rId24"/>
    <p:sldId id="280" r:id="rId25"/>
    <p:sldId id="281" r:id="rId26"/>
  </p:sldIdLst>
  <p:sldSz cx="12192000" cy="6858000"/>
  <p:notesSz cx="6858000" cy="9144000"/>
  <p:embeddedFontLst>
    <p:embeddedFont>
      <p:font typeface="맑은 고딕" panose="020B0503020000020004" pitchFamily="50" charset="-127"/>
      <p:regular r:id="rId28"/>
      <p:bold r:id="rId29"/>
    </p:embeddedFont>
    <p:embeddedFont>
      <p:font typeface="빙그레체" panose="02030503000000000000" pitchFamily="18" charset="-127"/>
      <p:regular r:id="rId30"/>
    </p:embeddedFont>
    <p:embeddedFont>
      <p:font typeface="야놀자 야체 B" panose="02020603020101020101" pitchFamily="18" charset="-127"/>
      <p:bold r:id="rId31"/>
    </p:embeddedFont>
    <p:embeddedFont>
      <p:font typeface="타이포_쌍문동 B" panose="02020803020101020101" pitchFamily="18" charset="-127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B400"/>
    <a:srgbClr val="A5A5A5"/>
    <a:srgbClr val="786E62"/>
    <a:srgbClr val="6BAE56"/>
    <a:srgbClr val="5BC83B"/>
    <a:srgbClr val="4472C4"/>
    <a:srgbClr val="ED7D31"/>
    <a:srgbClr val="24B2E4"/>
    <a:srgbClr val="405A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58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체육의 긍정적 효과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5CA-49CF-9D23-F31B061AE86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85CA-49CF-9D23-F31B061AE86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2B9-4512-93F9-4BF3C9E6C61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5CA-49CF-9D23-F31B061AE86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5CA-49CF-9D23-F31B061AE86A}"/>
              </c:ext>
            </c:extLst>
          </c:dPt>
          <c:dLbls>
            <c:dLbl>
              <c:idx val="0"/>
              <c:layout>
                <c:manualLayout>
                  <c:x val="-0.16883538490896335"/>
                  <c:y val="-0.1020657354610515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5CA-49CF-9D23-F31B061AE86A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5CA-49CF-9D23-F31B061AE86A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5CA-49CF-9D23-F31B061AE86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타이포_쌍문동 B" panose="02020803020101020101" pitchFamily="18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체력증진</c:v>
                </c:pt>
                <c:pt idx="1">
                  <c:v>재활치료</c:v>
                </c:pt>
                <c:pt idx="2">
                  <c:v>스트레스해소</c:v>
                </c:pt>
                <c:pt idx="3">
                  <c:v>해냈다는 기쁨</c:v>
                </c:pt>
                <c:pt idx="4">
                  <c:v>정신력강화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54.8</c:v>
                </c:pt>
                <c:pt idx="1">
                  <c:v>14.7</c:v>
                </c:pt>
                <c:pt idx="2">
                  <c:v>13.4</c:v>
                </c:pt>
                <c:pt idx="3">
                  <c:v>3.6</c:v>
                </c:pt>
                <c:pt idx="4">
                  <c:v>1.1000000000000001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CA-49CF-9D23-F31B061AE86A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0729732072680992"/>
          <c:y val="0.91246831048759347"/>
          <c:w val="0.81191291354795392"/>
          <c:h val="6.597348268149838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세로 막대형1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D9-4F97-8032-04D3A98EE8E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D9-4F97-8032-04D3A98EE8E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AD9-4F97-8032-04D3A98EE8E9}"/>
              </c:ext>
            </c:extLst>
          </c:dPt>
          <c:cat>
            <c:strRef>
              <c:f>Sheet1!$A$2:$A$4</c:f>
              <c:strCache>
                <c:ptCount val="3"/>
                <c:pt idx="0">
                  <c:v>모두 충족</c:v>
                </c:pt>
                <c:pt idx="1">
                  <c:v>1가지 이상</c:v>
                </c:pt>
                <c:pt idx="2">
                  <c:v>불충족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205</c:v>
                </c:pt>
                <c:pt idx="1">
                  <c:v>691</c:v>
                </c:pt>
                <c:pt idx="2">
                  <c:v>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77-4B2A-B7D8-8536DA2032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0.71187</cdr:x>
      <cdr:y>0.53572</cdr:y>
    </cdr:from>
    <cdr:to>
      <cdr:x>0.8882</cdr:x>
      <cdr:y>0.53853</cdr:y>
    </cdr:to>
    <cdr:cxnSp macro="">
      <cdr:nvCxnSpPr>
        <cdr:cNvPr id="5" name="직선 연결선 4">
          <a:extLst xmlns:a="http://schemas.openxmlformats.org/drawingml/2006/main">
            <a:ext uri="{FF2B5EF4-FFF2-40B4-BE49-F238E27FC236}">
              <a16:creationId xmlns:a16="http://schemas.microsoft.com/office/drawing/2014/main" id="{C93AAC1B-DAEF-4927-8C47-23C3E1870970}"/>
            </a:ext>
          </a:extLst>
        </cdr:cNvPr>
        <cdr:cNvCxnSpPr/>
      </cdr:nvCxnSpPr>
      <cdr:spPr>
        <a:xfrm xmlns:a="http://schemas.openxmlformats.org/drawingml/2006/main">
          <a:off x="5012429" y="2244625"/>
          <a:ext cx="1241623" cy="11764"/>
        </a:xfrm>
        <a:prstGeom xmlns:a="http://schemas.openxmlformats.org/drawingml/2006/main" prst="line">
          <a:avLst/>
        </a:prstGeom>
        <a:ln xmlns:a="http://schemas.openxmlformats.org/drawingml/2006/main" w="63500"/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0.72195</cdr:x>
      <cdr:y>0.52311</cdr:y>
    </cdr:from>
    <cdr:to>
      <cdr:x>1</cdr:x>
      <cdr:y>0.70974</cdr:y>
    </cdr:to>
    <cdr:sp macro="" textlink="">
      <cdr:nvSpPr>
        <cdr:cNvPr id="6" name="TextBox 5">
          <a:extLst xmlns:a="http://schemas.openxmlformats.org/drawingml/2006/main">
            <a:ext uri="{FF2B5EF4-FFF2-40B4-BE49-F238E27FC236}">
              <a16:creationId xmlns:a16="http://schemas.microsoft.com/office/drawing/2014/main" id="{29DFBEA3-71F2-44B1-8300-9ED460C3EB56}"/>
            </a:ext>
          </a:extLst>
        </cdr:cNvPr>
        <cdr:cNvSpPr txBox="1"/>
      </cdr:nvSpPr>
      <cdr:spPr>
        <a:xfrm xmlns:a="http://schemas.openxmlformats.org/drawingml/2006/main">
          <a:off x="5255005" y="2107360"/>
          <a:ext cx="2023872" cy="75184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ko-KR" altLang="en-US" sz="1100" dirty="0"/>
        </a:p>
      </cdr:txBody>
    </cdr:sp>
  </cdr:relSizeAnchor>
  <cdr:relSizeAnchor xmlns:cdr="http://schemas.openxmlformats.org/drawingml/2006/chartDrawing">
    <cdr:from>
      <cdr:x>0.24067</cdr:x>
      <cdr:y>0.57599</cdr:y>
    </cdr:from>
    <cdr:to>
      <cdr:x>0.28185</cdr:x>
      <cdr:y>0.69072</cdr:y>
    </cdr:to>
    <cdr:cxnSp macro="">
      <cdr:nvCxnSpPr>
        <cdr:cNvPr id="9" name="직선 연결선 8">
          <a:extLst xmlns:a="http://schemas.openxmlformats.org/drawingml/2006/main">
            <a:ext uri="{FF2B5EF4-FFF2-40B4-BE49-F238E27FC236}">
              <a16:creationId xmlns:a16="http://schemas.microsoft.com/office/drawing/2014/main" id="{BB1DA309-8A02-4484-BB2D-D84AC198F80B}"/>
            </a:ext>
          </a:extLst>
        </cdr:cNvPr>
        <cdr:cNvCxnSpPr/>
      </cdr:nvCxnSpPr>
      <cdr:spPr>
        <a:xfrm xmlns:a="http://schemas.openxmlformats.org/drawingml/2006/main" flipH="1">
          <a:off x="1899920" y="2499360"/>
          <a:ext cx="325120" cy="497840"/>
        </a:xfrm>
        <a:prstGeom xmlns:a="http://schemas.openxmlformats.org/drawingml/2006/main" prst="line">
          <a:avLst/>
        </a:prstGeom>
        <a:ln xmlns:a="http://schemas.openxmlformats.org/drawingml/2006/main" w="63500">
          <a:solidFill>
            <a:srgbClr val="ED7D31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0.10885</cdr:x>
      <cdr:y>0.68603</cdr:y>
    </cdr:from>
    <cdr:to>
      <cdr:x>0.24067</cdr:x>
      <cdr:y>0.68603</cdr:y>
    </cdr:to>
    <cdr:cxnSp macro="">
      <cdr:nvCxnSpPr>
        <cdr:cNvPr id="11" name="직선 연결선 10">
          <a:extLst xmlns:a="http://schemas.openxmlformats.org/drawingml/2006/main">
            <a:ext uri="{FF2B5EF4-FFF2-40B4-BE49-F238E27FC236}">
              <a16:creationId xmlns:a16="http://schemas.microsoft.com/office/drawing/2014/main" id="{737A3266-BA84-4656-8ED1-2DDA92FA9FF3}"/>
            </a:ext>
          </a:extLst>
        </cdr:cNvPr>
        <cdr:cNvCxnSpPr/>
      </cdr:nvCxnSpPr>
      <cdr:spPr>
        <a:xfrm xmlns:a="http://schemas.openxmlformats.org/drawingml/2006/main" flipH="1">
          <a:off x="859283" y="2976880"/>
          <a:ext cx="1040637" cy="0"/>
        </a:xfrm>
        <a:prstGeom xmlns:a="http://schemas.openxmlformats.org/drawingml/2006/main" prst="line">
          <a:avLst/>
        </a:prstGeom>
        <a:ln xmlns:a="http://schemas.openxmlformats.org/drawingml/2006/main" w="63500">
          <a:solidFill>
            <a:srgbClr val="ED7D31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0.07584</cdr:x>
      <cdr:y>0.22009</cdr:y>
    </cdr:from>
    <cdr:to>
      <cdr:x>0.32094</cdr:x>
      <cdr:y>0.22009</cdr:y>
    </cdr:to>
    <cdr:cxnSp macro="">
      <cdr:nvCxnSpPr>
        <cdr:cNvPr id="15" name="직선 연결선 14">
          <a:extLst xmlns:a="http://schemas.openxmlformats.org/drawingml/2006/main">
            <a:ext uri="{FF2B5EF4-FFF2-40B4-BE49-F238E27FC236}">
              <a16:creationId xmlns:a16="http://schemas.microsoft.com/office/drawing/2014/main" id="{D78369AC-283F-42CF-B3EB-30C6C92C5D7D}"/>
            </a:ext>
          </a:extLst>
        </cdr:cNvPr>
        <cdr:cNvCxnSpPr/>
      </cdr:nvCxnSpPr>
      <cdr:spPr>
        <a:xfrm xmlns:a="http://schemas.openxmlformats.org/drawingml/2006/main" flipH="1">
          <a:off x="533972" y="922176"/>
          <a:ext cx="1725810" cy="0"/>
        </a:xfrm>
        <a:prstGeom xmlns:a="http://schemas.openxmlformats.org/drawingml/2006/main" prst="line">
          <a:avLst/>
        </a:prstGeom>
        <a:ln xmlns:a="http://schemas.openxmlformats.org/drawingml/2006/main" w="63500">
          <a:solidFill>
            <a:srgbClr val="A5A5A5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8D0B7-CF16-4195-9337-EDE687D22BD8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17152B-5C7F-48A1-9D73-90E48F914D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269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2BDD28-1733-476F-8332-C34723DA9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B5104A4-6880-4BAF-93DD-B363BB94C1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AE4DA6-E696-4243-853F-2104F9A5B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8F76B-C025-4754-8589-3DBC46D08D1E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43F81A-6603-41A3-96CB-1F885A519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415963-78B9-4A6C-9A92-9AC54E821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0650C-6A58-443B-AB56-36C32D14E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15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9A4A9F-A177-474D-BFB0-99B8C90BA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DB6A748-0A35-401F-881E-ED920C1953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129EED-F1F9-4678-A2C3-8190CBF40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8F76B-C025-4754-8589-3DBC46D08D1E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334AC8-7525-4448-9F7C-BC64D235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2DF9B0-33B8-4207-885A-678625A95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0650C-6A58-443B-AB56-36C32D14E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900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A77C5BA-E6A8-4456-99F1-5BEF5A24A4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9BD94A-ACAD-4493-AFD8-29B762B93B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2C0440-8C24-413F-8C7D-AE1836E8D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8F76B-C025-4754-8589-3DBC46D08D1E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D50DA3-2FF4-4A49-B67E-FC7648C9F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646BE5-1CA8-42AD-AA05-FF067BAFA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0650C-6A58-443B-AB56-36C32D14E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005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7EC2ED-545F-4444-901C-1385ECD13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C9967E-81C0-4EAC-B085-CBAA13655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5C1436-7089-4220-8BAB-757CFF376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8F76B-C025-4754-8589-3DBC46D08D1E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60811F-4E57-41D1-A075-F49FD6B23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3D91CE-26CD-41D3-B56E-693E00E8A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0650C-6A58-443B-AB56-36C32D14E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252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EC42C7-782F-4B52-988B-248B4A1B0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CF4BEB-627E-464F-B555-CC8E6888A0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A4AD34-4AC0-48FE-9D10-6A1DC514F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8F76B-C025-4754-8589-3DBC46D08D1E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D0058C-AC8F-47CC-9F8B-DA95AD913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BC9DF4-1AE2-4D80-BCAC-A922D87D0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0650C-6A58-443B-AB56-36C32D14E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212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C4915-0E2E-4147-AC27-C20E9BA21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96435F-36E0-46A3-AA79-77D2DCF713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02C1CA-4403-448E-B987-B89BBBDFB0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B8D8BF-DBF1-440A-B0D9-A43A3CB64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8F76B-C025-4754-8589-3DBC46D08D1E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44DD5A-54D4-4545-AC97-06A93C204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8C38EA-E73E-40E0-9D38-4B52FFABF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0650C-6A58-443B-AB56-36C32D14E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329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51A55C-5015-48EE-908F-F17BC69D1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F1A167-ABE6-4F87-8191-C462A985A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5EBD89-05E4-4293-BAE9-2DE1CC0E9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A52866-CC07-471D-98C0-8908596FC8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D0D6C3-2A38-40E6-85B0-BE1414F2A5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0603374-AA22-415A-BC90-F7E6A983B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8F76B-C025-4754-8589-3DBC46D08D1E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AC1ECD-87B4-4CA5-974E-93A5C7546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7B14754-EBF2-4270-91FE-6D1CDF3A5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0650C-6A58-443B-AB56-36C32D14E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573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CB20DE-297A-4C2F-B940-906B3F2C8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477E092-E007-4413-9E42-BB987E820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8F76B-C025-4754-8589-3DBC46D08D1E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86254B4-BD5B-4E47-8892-8B619E745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833B96-AE59-42DE-8462-30951F2A1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0650C-6A58-443B-AB56-36C32D14E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429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691BCE2-23B5-430A-A9AB-5F00A739D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8F76B-C025-4754-8589-3DBC46D08D1E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0B8FB49-ED0C-47C3-98E6-A22DB0A00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532EAB-3C44-4883-A160-5D0B880C1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0650C-6A58-443B-AB56-36C32D14E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56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4B3BDD-BD40-4422-82D5-1F6738FF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B1C178-96F8-4EA3-900A-D3E817830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D726BF-3576-45A0-97FD-77DDE8FB87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60F082-EE8F-48AF-8490-C05249B2A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8F76B-C025-4754-8589-3DBC46D08D1E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AB13E2-1AD1-493B-94CF-49CC75933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DB3653-EC82-462B-A8DB-2CD0068A2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0650C-6A58-443B-AB56-36C32D14E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078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B07BB1-E5B9-464C-9275-900A50D78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8AF1D5C-8EF1-403B-B64F-4819105824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2FD2B6-FB55-4334-91CA-93DC52D30F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EE3CD9-EB26-491C-A5FB-BD9A76861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8F76B-C025-4754-8589-3DBC46D08D1E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D2C379-8B16-4798-832A-064667094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3C7430-49BA-41FF-A7F4-B4F84233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0650C-6A58-443B-AB56-36C32D14E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935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AE42CD-CA87-4384-AA12-273E3FB30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18D715-027B-454B-B4BE-BD8D3B31B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32B7F5-3591-45A1-BA53-DF322B3FCD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8F76B-C025-4754-8589-3DBC46D08D1E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79ABF9-77D2-4D69-9181-5134580922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EA2E3D-CFC5-4399-AB46-EE16F7512F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0650C-6A58-443B-AB56-36C32D14E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262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jp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3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2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652DD2D-3302-4EDA-9AE3-657836F27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553" y="85003"/>
            <a:ext cx="2676144" cy="44398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1050E73-890F-440A-B0CD-06CF94396F80}"/>
              </a:ext>
            </a:extLst>
          </p:cNvPr>
          <p:cNvSpPr/>
          <p:nvPr/>
        </p:nvSpPr>
        <p:spPr>
          <a:xfrm>
            <a:off x="5029201" y="1914525"/>
            <a:ext cx="7162800" cy="3073018"/>
          </a:xfrm>
          <a:custGeom>
            <a:avLst/>
            <a:gdLst>
              <a:gd name="connsiteX0" fmla="*/ 0 w 5267325"/>
              <a:gd name="connsiteY0" fmla="*/ 0 h 3073018"/>
              <a:gd name="connsiteX1" fmla="*/ 5267325 w 5267325"/>
              <a:gd name="connsiteY1" fmla="*/ 0 h 3073018"/>
              <a:gd name="connsiteX2" fmla="*/ 5267325 w 5267325"/>
              <a:gd name="connsiteY2" fmla="*/ 3073018 h 3073018"/>
              <a:gd name="connsiteX3" fmla="*/ 0 w 5267325"/>
              <a:gd name="connsiteY3" fmla="*/ 3073018 h 3073018"/>
              <a:gd name="connsiteX4" fmla="*/ 0 w 5267325"/>
              <a:gd name="connsiteY4" fmla="*/ 0 h 3073018"/>
              <a:gd name="connsiteX0" fmla="*/ 1905000 w 7172325"/>
              <a:gd name="connsiteY0" fmla="*/ 0 h 3073018"/>
              <a:gd name="connsiteX1" fmla="*/ 7172325 w 7172325"/>
              <a:gd name="connsiteY1" fmla="*/ 0 h 3073018"/>
              <a:gd name="connsiteX2" fmla="*/ 7172325 w 7172325"/>
              <a:gd name="connsiteY2" fmla="*/ 3073018 h 3073018"/>
              <a:gd name="connsiteX3" fmla="*/ 0 w 7172325"/>
              <a:gd name="connsiteY3" fmla="*/ 3053968 h 3073018"/>
              <a:gd name="connsiteX4" fmla="*/ 1905000 w 7172325"/>
              <a:gd name="connsiteY4" fmla="*/ 0 h 3073018"/>
              <a:gd name="connsiteX0" fmla="*/ 1895475 w 7162800"/>
              <a:gd name="connsiteY0" fmla="*/ 0 h 3073018"/>
              <a:gd name="connsiteX1" fmla="*/ 7162800 w 7162800"/>
              <a:gd name="connsiteY1" fmla="*/ 0 h 3073018"/>
              <a:gd name="connsiteX2" fmla="*/ 7162800 w 7162800"/>
              <a:gd name="connsiteY2" fmla="*/ 3073018 h 3073018"/>
              <a:gd name="connsiteX3" fmla="*/ 0 w 7162800"/>
              <a:gd name="connsiteY3" fmla="*/ 3063493 h 3073018"/>
              <a:gd name="connsiteX4" fmla="*/ 1895475 w 7162800"/>
              <a:gd name="connsiteY4" fmla="*/ 0 h 307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62800" h="3073018">
                <a:moveTo>
                  <a:pt x="1895475" y="0"/>
                </a:moveTo>
                <a:lnTo>
                  <a:pt x="7162800" y="0"/>
                </a:lnTo>
                <a:lnTo>
                  <a:pt x="7162800" y="3073018"/>
                </a:lnTo>
                <a:lnTo>
                  <a:pt x="0" y="3063493"/>
                </a:lnTo>
                <a:lnTo>
                  <a:pt x="1895475" y="0"/>
                </a:lnTo>
                <a:close/>
              </a:path>
            </a:pathLst>
          </a:custGeom>
          <a:solidFill>
            <a:srgbClr val="786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3BC011-5E15-4BBA-A050-AB412178D0C3}"/>
              </a:ext>
            </a:extLst>
          </p:cNvPr>
          <p:cNvSpPr txBox="1"/>
          <p:nvPr/>
        </p:nvSpPr>
        <p:spPr>
          <a:xfrm>
            <a:off x="6324600" y="2389205"/>
            <a:ext cx="579577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b="1" dirty="0">
                <a:solidFill>
                  <a:srgbClr val="F7B4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TEAM</a:t>
            </a:r>
          </a:p>
          <a:p>
            <a:pPr algn="r"/>
            <a:r>
              <a:rPr lang="en-US" altLang="ko-KR" sz="4400" b="1" dirty="0">
                <a:solidFill>
                  <a:srgbClr val="F7B4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We are one</a:t>
            </a:r>
          </a:p>
          <a:p>
            <a:pPr algn="r"/>
            <a:r>
              <a:rPr lang="ko-KR" altLang="en-US" sz="4400" b="1" dirty="0">
                <a:solidFill>
                  <a:srgbClr val="F7B4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최창서 </a:t>
            </a:r>
            <a:r>
              <a:rPr lang="ko-KR" altLang="en-US" sz="4400" b="1" dirty="0" err="1">
                <a:solidFill>
                  <a:srgbClr val="F7B4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유동완</a:t>
            </a:r>
            <a:r>
              <a:rPr lang="ko-KR" altLang="en-US" sz="4400" b="1" dirty="0">
                <a:solidFill>
                  <a:srgbClr val="F7B4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4400" b="1" dirty="0" err="1">
                <a:solidFill>
                  <a:srgbClr val="F7B4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김유완</a:t>
            </a:r>
            <a:endParaRPr lang="ko-KR" altLang="en-US" sz="4400" b="1" dirty="0">
              <a:solidFill>
                <a:srgbClr val="F7B400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985C0C-997D-40F5-A685-F8F46F53315E}"/>
              </a:ext>
            </a:extLst>
          </p:cNvPr>
          <p:cNvSpPr/>
          <p:nvPr/>
        </p:nvSpPr>
        <p:spPr>
          <a:xfrm>
            <a:off x="0" y="1914525"/>
            <a:ext cx="7924800" cy="3073018"/>
          </a:xfrm>
          <a:custGeom>
            <a:avLst/>
            <a:gdLst>
              <a:gd name="connsiteX0" fmla="*/ 0 w 7086599"/>
              <a:gd name="connsiteY0" fmla="*/ 0 h 6858000"/>
              <a:gd name="connsiteX1" fmla="*/ 7086599 w 7086599"/>
              <a:gd name="connsiteY1" fmla="*/ 0 h 6858000"/>
              <a:gd name="connsiteX2" fmla="*/ 7086599 w 7086599"/>
              <a:gd name="connsiteY2" fmla="*/ 6858000 h 6858000"/>
              <a:gd name="connsiteX3" fmla="*/ 0 w 7086599"/>
              <a:gd name="connsiteY3" fmla="*/ 6858000 h 6858000"/>
              <a:gd name="connsiteX4" fmla="*/ 0 w 7086599"/>
              <a:gd name="connsiteY4" fmla="*/ 0 h 6858000"/>
              <a:gd name="connsiteX0" fmla="*/ 0 w 7086599"/>
              <a:gd name="connsiteY0" fmla="*/ 0 h 6858000"/>
              <a:gd name="connsiteX1" fmla="*/ 7086599 w 7086599"/>
              <a:gd name="connsiteY1" fmla="*/ 0 h 6858000"/>
              <a:gd name="connsiteX2" fmla="*/ 5124449 w 7086599"/>
              <a:gd name="connsiteY2" fmla="*/ 6838950 h 6858000"/>
              <a:gd name="connsiteX3" fmla="*/ 0 w 7086599"/>
              <a:gd name="connsiteY3" fmla="*/ 6858000 h 6858000"/>
              <a:gd name="connsiteX4" fmla="*/ 0 w 7086599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86599" h="6858000">
                <a:moveTo>
                  <a:pt x="0" y="0"/>
                </a:moveTo>
                <a:lnTo>
                  <a:pt x="7086599" y="0"/>
                </a:lnTo>
                <a:lnTo>
                  <a:pt x="5124449" y="683895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7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48033B-5DF7-49A5-95EF-31B3E3EA2FEB}"/>
              </a:ext>
            </a:extLst>
          </p:cNvPr>
          <p:cNvSpPr txBox="1"/>
          <p:nvPr/>
        </p:nvSpPr>
        <p:spPr>
          <a:xfrm>
            <a:off x="464438" y="2019873"/>
            <a:ext cx="76438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장애인 </a:t>
            </a:r>
            <a:endParaRPr lang="en-US" altLang="ko-KR" sz="6000" b="1" dirty="0">
              <a:solidFill>
                <a:srgbClr val="786E62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sz="6000" b="1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문화체육시설 </a:t>
            </a:r>
            <a:endParaRPr lang="en-US" altLang="ko-KR" sz="6000" b="1" dirty="0">
              <a:solidFill>
                <a:srgbClr val="786E62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en-US" altLang="ko-KR" sz="6000" b="1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App</a:t>
            </a:r>
            <a:endParaRPr lang="ko-KR" altLang="en-US" sz="6000" b="1" dirty="0">
              <a:solidFill>
                <a:srgbClr val="786E62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AE212AD-D574-452F-880D-55CC2BCBC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1" y="528988"/>
            <a:ext cx="2023872" cy="34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46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652DD2D-3302-4EDA-9AE3-657836F27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553" y="85003"/>
            <a:ext cx="2676144" cy="4439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AE212AD-D574-452F-880D-55CC2BCBC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1" y="528988"/>
            <a:ext cx="2023872" cy="34999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06C18AC-BEB1-4C94-B462-6E4D2996D5A6}"/>
              </a:ext>
            </a:extLst>
          </p:cNvPr>
          <p:cNvSpPr/>
          <p:nvPr/>
        </p:nvSpPr>
        <p:spPr>
          <a:xfrm>
            <a:off x="0" y="0"/>
            <a:ext cx="9310877" cy="878981"/>
          </a:xfrm>
          <a:custGeom>
            <a:avLst/>
            <a:gdLst>
              <a:gd name="connsiteX0" fmla="*/ 0 w 9310877"/>
              <a:gd name="connsiteY0" fmla="*/ 0 h 878981"/>
              <a:gd name="connsiteX1" fmla="*/ 9310877 w 9310877"/>
              <a:gd name="connsiteY1" fmla="*/ 0 h 878981"/>
              <a:gd name="connsiteX2" fmla="*/ 9310877 w 9310877"/>
              <a:gd name="connsiteY2" fmla="*/ 878981 h 878981"/>
              <a:gd name="connsiteX3" fmla="*/ 0 w 9310877"/>
              <a:gd name="connsiteY3" fmla="*/ 878981 h 878981"/>
              <a:gd name="connsiteX4" fmla="*/ 0 w 9310877"/>
              <a:gd name="connsiteY4" fmla="*/ 0 h 878981"/>
              <a:gd name="connsiteX0" fmla="*/ 0 w 9310877"/>
              <a:gd name="connsiteY0" fmla="*/ 0 h 878981"/>
              <a:gd name="connsiteX1" fmla="*/ 9310877 w 9310877"/>
              <a:gd name="connsiteY1" fmla="*/ 0 h 878981"/>
              <a:gd name="connsiteX2" fmla="*/ 8748902 w 9310877"/>
              <a:gd name="connsiteY2" fmla="*/ 878981 h 878981"/>
              <a:gd name="connsiteX3" fmla="*/ 0 w 9310877"/>
              <a:gd name="connsiteY3" fmla="*/ 878981 h 878981"/>
              <a:gd name="connsiteX4" fmla="*/ 0 w 9310877"/>
              <a:gd name="connsiteY4" fmla="*/ 0 h 878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0877" h="878981">
                <a:moveTo>
                  <a:pt x="0" y="0"/>
                </a:moveTo>
                <a:lnTo>
                  <a:pt x="9310877" y="0"/>
                </a:lnTo>
                <a:lnTo>
                  <a:pt x="8748902" y="878981"/>
                </a:lnTo>
                <a:lnTo>
                  <a:pt x="0" y="878981"/>
                </a:lnTo>
                <a:lnTo>
                  <a:pt x="0" y="0"/>
                </a:lnTo>
                <a:close/>
              </a:path>
            </a:pathLst>
          </a:custGeom>
          <a:solidFill>
            <a:srgbClr val="F7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1DB54B-5663-473B-879F-7C9A641E9F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0024">
            <a:off x="1061751" y="1486577"/>
            <a:ext cx="8379829" cy="6707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DA2D55-7956-4FD5-AEE5-A7EF5D6F11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4035">
            <a:off x="578457" y="3460202"/>
            <a:ext cx="7626625" cy="9924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FA4A71E-5049-44C6-BDEE-3DD738A2F3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74961">
            <a:off x="5970710" y="4346709"/>
            <a:ext cx="5763646" cy="84092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3CA25B4-B9D1-4D67-B39A-851D0B893D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67" y="2851343"/>
            <a:ext cx="5820698" cy="8272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1E80796-9C20-4F39-B310-B33339BC4E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2506">
            <a:off x="5980124" y="2491696"/>
            <a:ext cx="5517922" cy="9249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66C4237-5171-4FD9-896F-68B6FA8F0E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14">
            <a:off x="729825" y="5314265"/>
            <a:ext cx="7520777" cy="7857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BAF4C8-C407-45A5-B95A-A5A79EE56280}"/>
              </a:ext>
            </a:extLst>
          </p:cNvPr>
          <p:cNvSpPr txBox="1"/>
          <p:nvPr/>
        </p:nvSpPr>
        <p:spPr>
          <a:xfrm>
            <a:off x="126428" y="60400"/>
            <a:ext cx="853068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02. </a:t>
            </a:r>
            <a:r>
              <a:rPr lang="ko-KR" altLang="en-US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장애인 문화 체육의 현주소</a:t>
            </a:r>
          </a:p>
        </p:txBody>
      </p:sp>
    </p:spTree>
    <p:extLst>
      <p:ext uri="{BB962C8B-B14F-4D97-AF65-F5344CB8AC3E}">
        <p14:creationId xmlns:p14="http://schemas.microsoft.com/office/powerpoint/2010/main" val="211713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4078913-4980-4083-9BC7-8E308CAD754E}"/>
              </a:ext>
            </a:extLst>
          </p:cNvPr>
          <p:cNvSpPr/>
          <p:nvPr/>
        </p:nvSpPr>
        <p:spPr>
          <a:xfrm>
            <a:off x="1666875" y="2995510"/>
            <a:ext cx="8958262" cy="1519340"/>
          </a:xfrm>
          <a:prstGeom prst="roundRect">
            <a:avLst/>
          </a:prstGeom>
          <a:solidFill>
            <a:srgbClr val="F7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52DD2D-3302-4EDA-9AE3-657836F27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553" y="85003"/>
            <a:ext cx="2676144" cy="4439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48033B-5DF7-49A5-95EF-31B3E3EA2FEB}"/>
              </a:ext>
            </a:extLst>
          </p:cNvPr>
          <p:cNvSpPr txBox="1"/>
          <p:nvPr/>
        </p:nvSpPr>
        <p:spPr>
          <a:xfrm>
            <a:off x="4042170" y="1979847"/>
            <a:ext cx="41076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Contents</a:t>
            </a:r>
            <a:endParaRPr lang="ko-KR" altLang="en-US" sz="6000" b="1" dirty="0">
              <a:solidFill>
                <a:srgbClr val="786E62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AE212AD-D574-452F-880D-55CC2BCBC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1" y="528988"/>
            <a:ext cx="2023872" cy="3499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989699-1B7F-43A8-BA80-E69D1BDC1A04}"/>
              </a:ext>
            </a:extLst>
          </p:cNvPr>
          <p:cNvSpPr txBox="1"/>
          <p:nvPr/>
        </p:nvSpPr>
        <p:spPr>
          <a:xfrm>
            <a:off x="2013636" y="3362765"/>
            <a:ext cx="1068704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03. </a:t>
            </a:r>
            <a:r>
              <a:rPr lang="ko-KR" altLang="en-US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장애인 문화 체육 </a:t>
            </a:r>
            <a:r>
              <a:rPr lang="en-US" altLang="ko-KR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App </a:t>
            </a:r>
            <a:r>
              <a:rPr lang="ko-KR" altLang="en-US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3331683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393DCDF-E439-4DD2-8580-DF18FC7B2B51}"/>
              </a:ext>
            </a:extLst>
          </p:cNvPr>
          <p:cNvSpPr/>
          <p:nvPr/>
        </p:nvSpPr>
        <p:spPr>
          <a:xfrm>
            <a:off x="7310047" y="2124075"/>
            <a:ext cx="4743650" cy="4204937"/>
          </a:xfrm>
          <a:prstGeom prst="roundRect">
            <a:avLst/>
          </a:prstGeom>
          <a:solidFill>
            <a:srgbClr val="F7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8C6B70C-9038-4638-84E4-B11950D380A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836" y="1148834"/>
            <a:ext cx="2388002" cy="1479342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52DD2D-3302-4EDA-9AE3-657836F27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553" y="85003"/>
            <a:ext cx="2676144" cy="4439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AE212AD-D574-452F-880D-55CC2BCBCF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1" y="528988"/>
            <a:ext cx="2023872" cy="34999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06C18AC-BEB1-4C94-B462-6E4D2996D5A6}"/>
              </a:ext>
            </a:extLst>
          </p:cNvPr>
          <p:cNvSpPr/>
          <p:nvPr/>
        </p:nvSpPr>
        <p:spPr>
          <a:xfrm>
            <a:off x="0" y="0"/>
            <a:ext cx="9310877" cy="878981"/>
          </a:xfrm>
          <a:custGeom>
            <a:avLst/>
            <a:gdLst>
              <a:gd name="connsiteX0" fmla="*/ 0 w 9310877"/>
              <a:gd name="connsiteY0" fmla="*/ 0 h 878981"/>
              <a:gd name="connsiteX1" fmla="*/ 9310877 w 9310877"/>
              <a:gd name="connsiteY1" fmla="*/ 0 h 878981"/>
              <a:gd name="connsiteX2" fmla="*/ 9310877 w 9310877"/>
              <a:gd name="connsiteY2" fmla="*/ 878981 h 878981"/>
              <a:gd name="connsiteX3" fmla="*/ 0 w 9310877"/>
              <a:gd name="connsiteY3" fmla="*/ 878981 h 878981"/>
              <a:gd name="connsiteX4" fmla="*/ 0 w 9310877"/>
              <a:gd name="connsiteY4" fmla="*/ 0 h 878981"/>
              <a:gd name="connsiteX0" fmla="*/ 0 w 9310877"/>
              <a:gd name="connsiteY0" fmla="*/ 0 h 878981"/>
              <a:gd name="connsiteX1" fmla="*/ 9310877 w 9310877"/>
              <a:gd name="connsiteY1" fmla="*/ 0 h 878981"/>
              <a:gd name="connsiteX2" fmla="*/ 8748902 w 9310877"/>
              <a:gd name="connsiteY2" fmla="*/ 878981 h 878981"/>
              <a:gd name="connsiteX3" fmla="*/ 0 w 9310877"/>
              <a:gd name="connsiteY3" fmla="*/ 878981 h 878981"/>
              <a:gd name="connsiteX4" fmla="*/ 0 w 9310877"/>
              <a:gd name="connsiteY4" fmla="*/ 0 h 878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0877" h="878981">
                <a:moveTo>
                  <a:pt x="0" y="0"/>
                </a:moveTo>
                <a:lnTo>
                  <a:pt x="9310877" y="0"/>
                </a:lnTo>
                <a:lnTo>
                  <a:pt x="8748902" y="878981"/>
                </a:lnTo>
                <a:lnTo>
                  <a:pt x="0" y="878981"/>
                </a:lnTo>
                <a:lnTo>
                  <a:pt x="0" y="0"/>
                </a:lnTo>
                <a:close/>
              </a:path>
            </a:pathLst>
          </a:custGeom>
          <a:solidFill>
            <a:srgbClr val="F7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EB9671-7690-46E5-B1B3-175291F372A3}"/>
              </a:ext>
            </a:extLst>
          </p:cNvPr>
          <p:cNvSpPr txBox="1"/>
          <p:nvPr/>
        </p:nvSpPr>
        <p:spPr>
          <a:xfrm>
            <a:off x="126428" y="60400"/>
            <a:ext cx="853068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03. </a:t>
            </a:r>
            <a:r>
              <a:rPr lang="ko-KR" altLang="en-US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장애인 문화 체육 </a:t>
            </a:r>
            <a:r>
              <a:rPr lang="en-US" altLang="ko-KR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App </a:t>
            </a:r>
            <a:r>
              <a:rPr lang="ko-KR" altLang="en-US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소개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8C4442-0EE1-46A5-A962-80E76113DE01}"/>
              </a:ext>
            </a:extLst>
          </p:cNvPr>
          <p:cNvSpPr txBox="1"/>
          <p:nvPr/>
        </p:nvSpPr>
        <p:spPr>
          <a:xfrm>
            <a:off x="7552000" y="2195943"/>
            <a:ext cx="4473376" cy="3916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Google Play </a:t>
            </a:r>
            <a:r>
              <a:rPr lang="ko-KR" altLang="en-US" sz="2800" b="1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앱스토어에</a:t>
            </a:r>
            <a:endParaRPr lang="en-US" altLang="ko-KR" sz="2800" b="1" dirty="0">
              <a:solidFill>
                <a:srgbClr val="786E62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장애인이 이용할 수 있는</a:t>
            </a:r>
            <a:endParaRPr lang="en-US" altLang="ko-KR" sz="2800" b="1" dirty="0">
              <a:solidFill>
                <a:srgbClr val="786E62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문화 체육시설</a:t>
            </a:r>
            <a:r>
              <a:rPr lang="en-US" altLang="ko-KR" sz="2800" b="1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프로그램에 관한</a:t>
            </a:r>
            <a:endParaRPr lang="en-US" altLang="ko-KR" sz="2800" b="1" dirty="0">
              <a:solidFill>
                <a:srgbClr val="786E62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u="sng" dirty="0">
                <a:solidFill>
                  <a:srgbClr val="C000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정보제공을 하는</a:t>
            </a:r>
            <a:endParaRPr lang="en-US" altLang="ko-KR" sz="2800" b="1" u="sng" dirty="0">
              <a:solidFill>
                <a:srgbClr val="C00000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u="sng" dirty="0">
                <a:solidFill>
                  <a:srgbClr val="C000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App</a:t>
            </a:r>
            <a:r>
              <a:rPr lang="ko-KR" altLang="en-US" sz="2800" b="1" u="sng" dirty="0">
                <a:solidFill>
                  <a:srgbClr val="C000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이 없음</a:t>
            </a:r>
            <a:endParaRPr lang="en-US" altLang="ko-KR" sz="2800" b="1" u="sng" dirty="0">
              <a:solidFill>
                <a:srgbClr val="C00000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F4DD6C-885B-48E9-BAC0-62726B34CF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504" y="2761948"/>
            <a:ext cx="3003111" cy="9630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8B8EE5C-7299-4E59-9C35-BAD2631FF4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20" y="5876456"/>
            <a:ext cx="2268089" cy="8730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8EC517-4C97-4E4C-8B5B-8FD58A32E1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504" y="4855262"/>
            <a:ext cx="2605437" cy="9830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17F90C-E4E8-40F6-8E35-4502DF78FF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20" y="4817307"/>
            <a:ext cx="2605437" cy="92914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CF84A00-09E5-492F-B698-36C88444C5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504" y="3830234"/>
            <a:ext cx="2743368" cy="93773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3936B05-DC2B-43C4-B13F-F5C9027B85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20" y="3843027"/>
            <a:ext cx="2874129" cy="84427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7AFB0B6-8A24-4B9A-8841-43CF72F0B4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20" y="2775998"/>
            <a:ext cx="3532584" cy="93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26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393DCDF-E439-4DD2-8580-DF18FC7B2B51}"/>
              </a:ext>
            </a:extLst>
          </p:cNvPr>
          <p:cNvSpPr/>
          <p:nvPr/>
        </p:nvSpPr>
        <p:spPr>
          <a:xfrm>
            <a:off x="6312580" y="1594028"/>
            <a:ext cx="5479370" cy="4311472"/>
          </a:xfrm>
          <a:prstGeom prst="roundRect">
            <a:avLst/>
          </a:prstGeom>
          <a:solidFill>
            <a:srgbClr val="F7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52DD2D-3302-4EDA-9AE3-657836F27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553" y="85003"/>
            <a:ext cx="2676144" cy="4439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AE212AD-D574-452F-880D-55CC2BCBC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1" y="528988"/>
            <a:ext cx="2023872" cy="34999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06C18AC-BEB1-4C94-B462-6E4D2996D5A6}"/>
              </a:ext>
            </a:extLst>
          </p:cNvPr>
          <p:cNvSpPr/>
          <p:nvPr/>
        </p:nvSpPr>
        <p:spPr>
          <a:xfrm>
            <a:off x="0" y="0"/>
            <a:ext cx="9310877" cy="878981"/>
          </a:xfrm>
          <a:custGeom>
            <a:avLst/>
            <a:gdLst>
              <a:gd name="connsiteX0" fmla="*/ 0 w 9310877"/>
              <a:gd name="connsiteY0" fmla="*/ 0 h 878981"/>
              <a:gd name="connsiteX1" fmla="*/ 9310877 w 9310877"/>
              <a:gd name="connsiteY1" fmla="*/ 0 h 878981"/>
              <a:gd name="connsiteX2" fmla="*/ 9310877 w 9310877"/>
              <a:gd name="connsiteY2" fmla="*/ 878981 h 878981"/>
              <a:gd name="connsiteX3" fmla="*/ 0 w 9310877"/>
              <a:gd name="connsiteY3" fmla="*/ 878981 h 878981"/>
              <a:gd name="connsiteX4" fmla="*/ 0 w 9310877"/>
              <a:gd name="connsiteY4" fmla="*/ 0 h 878981"/>
              <a:gd name="connsiteX0" fmla="*/ 0 w 9310877"/>
              <a:gd name="connsiteY0" fmla="*/ 0 h 878981"/>
              <a:gd name="connsiteX1" fmla="*/ 9310877 w 9310877"/>
              <a:gd name="connsiteY1" fmla="*/ 0 h 878981"/>
              <a:gd name="connsiteX2" fmla="*/ 8748902 w 9310877"/>
              <a:gd name="connsiteY2" fmla="*/ 878981 h 878981"/>
              <a:gd name="connsiteX3" fmla="*/ 0 w 9310877"/>
              <a:gd name="connsiteY3" fmla="*/ 878981 h 878981"/>
              <a:gd name="connsiteX4" fmla="*/ 0 w 9310877"/>
              <a:gd name="connsiteY4" fmla="*/ 0 h 878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0877" h="878981">
                <a:moveTo>
                  <a:pt x="0" y="0"/>
                </a:moveTo>
                <a:lnTo>
                  <a:pt x="9310877" y="0"/>
                </a:lnTo>
                <a:lnTo>
                  <a:pt x="8748902" y="878981"/>
                </a:lnTo>
                <a:lnTo>
                  <a:pt x="0" y="878981"/>
                </a:lnTo>
                <a:lnTo>
                  <a:pt x="0" y="0"/>
                </a:lnTo>
                <a:close/>
              </a:path>
            </a:pathLst>
          </a:custGeom>
          <a:solidFill>
            <a:srgbClr val="F7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EB9671-7690-46E5-B1B3-175291F372A3}"/>
              </a:ext>
            </a:extLst>
          </p:cNvPr>
          <p:cNvSpPr txBox="1"/>
          <p:nvPr/>
        </p:nvSpPr>
        <p:spPr>
          <a:xfrm>
            <a:off x="126428" y="60400"/>
            <a:ext cx="853068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03. </a:t>
            </a:r>
            <a:r>
              <a:rPr lang="ko-KR" altLang="en-US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장애인 문화 체육 </a:t>
            </a:r>
            <a:r>
              <a:rPr lang="en-US" altLang="ko-KR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App </a:t>
            </a:r>
            <a:r>
              <a:rPr lang="ko-KR" altLang="en-US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소개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8C4442-0EE1-46A5-A962-80E76113DE01}"/>
              </a:ext>
            </a:extLst>
          </p:cNvPr>
          <p:cNvSpPr txBox="1"/>
          <p:nvPr/>
        </p:nvSpPr>
        <p:spPr>
          <a:xfrm>
            <a:off x="7552000" y="2195943"/>
            <a:ext cx="4473376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800" b="1" u="sng" dirty="0">
              <a:solidFill>
                <a:srgbClr val="C00000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7994F8-F450-42AD-8932-E8517FB7E4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49" y="2098853"/>
            <a:ext cx="5221073" cy="8789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4578F46-D233-407E-90F9-507FD78734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64" y="3269478"/>
            <a:ext cx="5221073" cy="87898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8CF69A8-E728-4C36-B174-8A2B10B37D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64" y="4440103"/>
            <a:ext cx="5200917" cy="8789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BA26D33-AD0A-4D16-81A0-D943D7596574}"/>
              </a:ext>
            </a:extLst>
          </p:cNvPr>
          <p:cNvSpPr txBox="1"/>
          <p:nvPr/>
        </p:nvSpPr>
        <p:spPr>
          <a:xfrm>
            <a:off x="6462316" y="1750739"/>
            <a:ext cx="5329634" cy="3916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장애인을 위한</a:t>
            </a:r>
            <a:endParaRPr lang="en-US" altLang="ko-KR" sz="2800" dirty="0">
              <a:solidFill>
                <a:srgbClr val="786E62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문화체육 시설</a:t>
            </a:r>
            <a:r>
              <a:rPr lang="en-US" altLang="ko-KR" sz="28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,</a:t>
            </a:r>
            <a:r>
              <a:rPr lang="ko-KR" altLang="en-US" sz="28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프로그램 정보를 </a:t>
            </a:r>
            <a:endParaRPr lang="en-US" altLang="ko-KR" sz="2800" dirty="0">
              <a:solidFill>
                <a:srgbClr val="786E62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찾기 위해선</a:t>
            </a:r>
            <a:endParaRPr lang="en-US" altLang="ko-KR" sz="2800" dirty="0">
              <a:solidFill>
                <a:srgbClr val="786E62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인터넷 검색을 통해 </a:t>
            </a:r>
            <a:endParaRPr lang="en-US" altLang="ko-KR" sz="2800" dirty="0">
              <a:solidFill>
                <a:srgbClr val="786E62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직접 찾아내는 방법 외에는 </a:t>
            </a:r>
            <a:endParaRPr lang="en-US" altLang="ko-KR" sz="2800" dirty="0">
              <a:solidFill>
                <a:srgbClr val="786E62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u="sng" dirty="0">
                <a:solidFill>
                  <a:srgbClr val="C000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정보 접근의 수단이 부재</a:t>
            </a:r>
            <a:endParaRPr lang="en-US" altLang="ko-KR" sz="2800" u="sng" dirty="0">
              <a:solidFill>
                <a:srgbClr val="C00000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9103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652DD2D-3302-4EDA-9AE3-657836F27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553" y="85003"/>
            <a:ext cx="2676144" cy="4439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AE212AD-D574-452F-880D-55CC2BCBC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1" y="528988"/>
            <a:ext cx="2023872" cy="34999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06C18AC-BEB1-4C94-B462-6E4D2996D5A6}"/>
              </a:ext>
            </a:extLst>
          </p:cNvPr>
          <p:cNvSpPr/>
          <p:nvPr/>
        </p:nvSpPr>
        <p:spPr>
          <a:xfrm>
            <a:off x="0" y="0"/>
            <a:ext cx="9310877" cy="878981"/>
          </a:xfrm>
          <a:custGeom>
            <a:avLst/>
            <a:gdLst>
              <a:gd name="connsiteX0" fmla="*/ 0 w 9310877"/>
              <a:gd name="connsiteY0" fmla="*/ 0 h 878981"/>
              <a:gd name="connsiteX1" fmla="*/ 9310877 w 9310877"/>
              <a:gd name="connsiteY1" fmla="*/ 0 h 878981"/>
              <a:gd name="connsiteX2" fmla="*/ 9310877 w 9310877"/>
              <a:gd name="connsiteY2" fmla="*/ 878981 h 878981"/>
              <a:gd name="connsiteX3" fmla="*/ 0 w 9310877"/>
              <a:gd name="connsiteY3" fmla="*/ 878981 h 878981"/>
              <a:gd name="connsiteX4" fmla="*/ 0 w 9310877"/>
              <a:gd name="connsiteY4" fmla="*/ 0 h 878981"/>
              <a:gd name="connsiteX0" fmla="*/ 0 w 9310877"/>
              <a:gd name="connsiteY0" fmla="*/ 0 h 878981"/>
              <a:gd name="connsiteX1" fmla="*/ 9310877 w 9310877"/>
              <a:gd name="connsiteY1" fmla="*/ 0 h 878981"/>
              <a:gd name="connsiteX2" fmla="*/ 8748902 w 9310877"/>
              <a:gd name="connsiteY2" fmla="*/ 878981 h 878981"/>
              <a:gd name="connsiteX3" fmla="*/ 0 w 9310877"/>
              <a:gd name="connsiteY3" fmla="*/ 878981 h 878981"/>
              <a:gd name="connsiteX4" fmla="*/ 0 w 9310877"/>
              <a:gd name="connsiteY4" fmla="*/ 0 h 878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0877" h="878981">
                <a:moveTo>
                  <a:pt x="0" y="0"/>
                </a:moveTo>
                <a:lnTo>
                  <a:pt x="9310877" y="0"/>
                </a:lnTo>
                <a:lnTo>
                  <a:pt x="8748902" y="878981"/>
                </a:lnTo>
                <a:lnTo>
                  <a:pt x="0" y="878981"/>
                </a:lnTo>
                <a:lnTo>
                  <a:pt x="0" y="0"/>
                </a:lnTo>
                <a:close/>
              </a:path>
            </a:pathLst>
          </a:custGeom>
          <a:solidFill>
            <a:srgbClr val="F7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EB9671-7690-46E5-B1B3-175291F372A3}"/>
              </a:ext>
            </a:extLst>
          </p:cNvPr>
          <p:cNvSpPr txBox="1"/>
          <p:nvPr/>
        </p:nvSpPr>
        <p:spPr>
          <a:xfrm>
            <a:off x="126428" y="60400"/>
            <a:ext cx="853068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03. </a:t>
            </a:r>
            <a:r>
              <a:rPr lang="ko-KR" altLang="en-US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장애인 문화 체육 </a:t>
            </a:r>
            <a:r>
              <a:rPr lang="en-US" altLang="ko-KR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App </a:t>
            </a:r>
            <a:r>
              <a:rPr lang="ko-KR" altLang="en-US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소개</a:t>
            </a:r>
          </a:p>
        </p:txBody>
      </p:sp>
      <p:sp>
        <p:nvSpPr>
          <p:cNvPr id="17" name="직사각형 12">
            <a:extLst>
              <a:ext uri="{FF2B5EF4-FFF2-40B4-BE49-F238E27FC236}">
                <a16:creationId xmlns:a16="http://schemas.microsoft.com/office/drawing/2014/main" id="{7EF0FA72-D573-4F72-A044-52A1C9A2E0F0}"/>
              </a:ext>
            </a:extLst>
          </p:cNvPr>
          <p:cNvSpPr/>
          <p:nvPr/>
        </p:nvSpPr>
        <p:spPr>
          <a:xfrm>
            <a:off x="5029200" y="2257301"/>
            <a:ext cx="7162800" cy="3073018"/>
          </a:xfrm>
          <a:custGeom>
            <a:avLst/>
            <a:gdLst>
              <a:gd name="connsiteX0" fmla="*/ 0 w 5267325"/>
              <a:gd name="connsiteY0" fmla="*/ 0 h 3073018"/>
              <a:gd name="connsiteX1" fmla="*/ 5267325 w 5267325"/>
              <a:gd name="connsiteY1" fmla="*/ 0 h 3073018"/>
              <a:gd name="connsiteX2" fmla="*/ 5267325 w 5267325"/>
              <a:gd name="connsiteY2" fmla="*/ 3073018 h 3073018"/>
              <a:gd name="connsiteX3" fmla="*/ 0 w 5267325"/>
              <a:gd name="connsiteY3" fmla="*/ 3073018 h 3073018"/>
              <a:gd name="connsiteX4" fmla="*/ 0 w 5267325"/>
              <a:gd name="connsiteY4" fmla="*/ 0 h 3073018"/>
              <a:gd name="connsiteX0" fmla="*/ 1905000 w 7172325"/>
              <a:gd name="connsiteY0" fmla="*/ 0 h 3073018"/>
              <a:gd name="connsiteX1" fmla="*/ 7172325 w 7172325"/>
              <a:gd name="connsiteY1" fmla="*/ 0 h 3073018"/>
              <a:gd name="connsiteX2" fmla="*/ 7172325 w 7172325"/>
              <a:gd name="connsiteY2" fmla="*/ 3073018 h 3073018"/>
              <a:gd name="connsiteX3" fmla="*/ 0 w 7172325"/>
              <a:gd name="connsiteY3" fmla="*/ 3053968 h 3073018"/>
              <a:gd name="connsiteX4" fmla="*/ 1905000 w 7172325"/>
              <a:gd name="connsiteY4" fmla="*/ 0 h 3073018"/>
              <a:gd name="connsiteX0" fmla="*/ 1895475 w 7162800"/>
              <a:gd name="connsiteY0" fmla="*/ 0 h 3073018"/>
              <a:gd name="connsiteX1" fmla="*/ 7162800 w 7162800"/>
              <a:gd name="connsiteY1" fmla="*/ 0 h 3073018"/>
              <a:gd name="connsiteX2" fmla="*/ 7162800 w 7162800"/>
              <a:gd name="connsiteY2" fmla="*/ 3073018 h 3073018"/>
              <a:gd name="connsiteX3" fmla="*/ 0 w 7162800"/>
              <a:gd name="connsiteY3" fmla="*/ 3063493 h 3073018"/>
              <a:gd name="connsiteX4" fmla="*/ 1895475 w 7162800"/>
              <a:gd name="connsiteY4" fmla="*/ 0 h 307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62800" h="3073018">
                <a:moveTo>
                  <a:pt x="1895475" y="0"/>
                </a:moveTo>
                <a:lnTo>
                  <a:pt x="7162800" y="0"/>
                </a:lnTo>
                <a:lnTo>
                  <a:pt x="7162800" y="3073018"/>
                </a:lnTo>
                <a:lnTo>
                  <a:pt x="0" y="3063493"/>
                </a:lnTo>
                <a:lnTo>
                  <a:pt x="1895475" y="0"/>
                </a:lnTo>
                <a:close/>
              </a:path>
            </a:pathLst>
          </a:custGeom>
          <a:solidFill>
            <a:srgbClr val="786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8">
            <a:extLst>
              <a:ext uri="{FF2B5EF4-FFF2-40B4-BE49-F238E27FC236}">
                <a16:creationId xmlns:a16="http://schemas.microsoft.com/office/drawing/2014/main" id="{45158131-E042-4925-A308-C026C842D3F6}"/>
              </a:ext>
            </a:extLst>
          </p:cNvPr>
          <p:cNvSpPr/>
          <p:nvPr/>
        </p:nvSpPr>
        <p:spPr>
          <a:xfrm>
            <a:off x="-1" y="2257301"/>
            <a:ext cx="7667625" cy="3073018"/>
          </a:xfrm>
          <a:custGeom>
            <a:avLst/>
            <a:gdLst>
              <a:gd name="connsiteX0" fmla="*/ 0 w 7086599"/>
              <a:gd name="connsiteY0" fmla="*/ 0 h 6858000"/>
              <a:gd name="connsiteX1" fmla="*/ 7086599 w 7086599"/>
              <a:gd name="connsiteY1" fmla="*/ 0 h 6858000"/>
              <a:gd name="connsiteX2" fmla="*/ 7086599 w 7086599"/>
              <a:gd name="connsiteY2" fmla="*/ 6858000 h 6858000"/>
              <a:gd name="connsiteX3" fmla="*/ 0 w 7086599"/>
              <a:gd name="connsiteY3" fmla="*/ 6858000 h 6858000"/>
              <a:gd name="connsiteX4" fmla="*/ 0 w 7086599"/>
              <a:gd name="connsiteY4" fmla="*/ 0 h 6858000"/>
              <a:gd name="connsiteX0" fmla="*/ 0 w 7086599"/>
              <a:gd name="connsiteY0" fmla="*/ 0 h 6858000"/>
              <a:gd name="connsiteX1" fmla="*/ 7086599 w 7086599"/>
              <a:gd name="connsiteY1" fmla="*/ 0 h 6858000"/>
              <a:gd name="connsiteX2" fmla="*/ 5124449 w 7086599"/>
              <a:gd name="connsiteY2" fmla="*/ 6838950 h 6858000"/>
              <a:gd name="connsiteX3" fmla="*/ 0 w 7086599"/>
              <a:gd name="connsiteY3" fmla="*/ 6858000 h 6858000"/>
              <a:gd name="connsiteX4" fmla="*/ 0 w 7086599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86599" h="6858000">
                <a:moveTo>
                  <a:pt x="0" y="0"/>
                </a:moveTo>
                <a:lnTo>
                  <a:pt x="7086599" y="0"/>
                </a:lnTo>
                <a:lnTo>
                  <a:pt x="5124449" y="683895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7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D236A9-310B-4232-8A84-E1CF8F253705}"/>
              </a:ext>
            </a:extLst>
          </p:cNvPr>
          <p:cNvSpPr txBox="1"/>
          <p:nvPr/>
        </p:nvSpPr>
        <p:spPr>
          <a:xfrm>
            <a:off x="-131036" y="2436467"/>
            <a:ext cx="61380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“</a:t>
            </a:r>
            <a:r>
              <a:rPr lang="ko-KR" altLang="en-US" sz="36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신체적으로 불편한 </a:t>
            </a:r>
            <a:endParaRPr lang="en-US" altLang="ko-KR" sz="3600" dirty="0">
              <a:solidFill>
                <a:srgbClr val="786E62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algn="ctr"/>
            <a:r>
              <a:rPr lang="ko-KR" altLang="en-US" sz="36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우리 이웃의 </a:t>
            </a:r>
            <a:endParaRPr lang="en-US" altLang="ko-KR" sz="3600" dirty="0">
              <a:solidFill>
                <a:srgbClr val="786E62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algn="ctr"/>
            <a:r>
              <a:rPr lang="ko-KR" altLang="en-US" sz="36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문화 체육 생활을 위해</a:t>
            </a:r>
            <a:endParaRPr lang="en-US" altLang="ko-KR" sz="3600" dirty="0">
              <a:solidFill>
                <a:srgbClr val="786E62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algn="ctr"/>
            <a:r>
              <a:rPr lang="ko-KR" altLang="en-US" sz="36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도움이 될 수 있는 </a:t>
            </a:r>
            <a:endParaRPr lang="en-US" altLang="ko-KR" sz="3600" dirty="0">
              <a:solidFill>
                <a:srgbClr val="786E62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algn="ctr"/>
            <a:r>
              <a:rPr lang="ko-KR" altLang="en-US" sz="36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소프트웨어를 만들어보자</a:t>
            </a:r>
            <a:r>
              <a:rPr lang="en-US" altLang="ko-KR" sz="36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!”</a:t>
            </a:r>
            <a:endParaRPr lang="ko-KR" altLang="en-US" sz="3600" dirty="0">
              <a:solidFill>
                <a:srgbClr val="786E62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8C4442-0EE1-46A5-A962-80E76113DE01}"/>
              </a:ext>
            </a:extLst>
          </p:cNvPr>
          <p:cNvSpPr txBox="1"/>
          <p:nvPr/>
        </p:nvSpPr>
        <p:spPr>
          <a:xfrm>
            <a:off x="6396227" y="2727635"/>
            <a:ext cx="57957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F7B4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TEAM</a:t>
            </a:r>
          </a:p>
          <a:p>
            <a:pPr algn="r"/>
            <a:r>
              <a:rPr lang="en-US" altLang="ko-KR" sz="4400" b="1" dirty="0">
                <a:solidFill>
                  <a:srgbClr val="F7B4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We are one</a:t>
            </a:r>
            <a:r>
              <a:rPr lang="ko-KR" altLang="en-US" sz="4400" b="1" dirty="0">
                <a:solidFill>
                  <a:srgbClr val="F7B4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의 생각</a:t>
            </a:r>
            <a:endParaRPr lang="en-US" altLang="ko-KR" sz="4400" b="1" dirty="0">
              <a:solidFill>
                <a:srgbClr val="F7B400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5" name="그래픽 4" descr="전구">
            <a:extLst>
              <a:ext uri="{FF2B5EF4-FFF2-40B4-BE49-F238E27FC236}">
                <a16:creationId xmlns:a16="http://schemas.microsoft.com/office/drawing/2014/main" id="{F93C79FF-F4B9-49CC-9365-4111199665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3676" y="4295052"/>
            <a:ext cx="914400" cy="91440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13DD262-BFD3-471F-9731-8BCA2384E4AB}"/>
              </a:ext>
            </a:extLst>
          </p:cNvPr>
          <p:cNvCxnSpPr>
            <a:cxnSpLocks/>
          </p:cNvCxnSpPr>
          <p:nvPr/>
        </p:nvCxnSpPr>
        <p:spPr>
          <a:xfrm>
            <a:off x="8904845" y="4174184"/>
            <a:ext cx="177431" cy="249593"/>
          </a:xfrm>
          <a:prstGeom prst="line">
            <a:avLst/>
          </a:prstGeom>
          <a:ln w="63500">
            <a:solidFill>
              <a:srgbClr val="F7B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3994987-3987-4A8E-B74B-DD4E827F6FD1}"/>
              </a:ext>
            </a:extLst>
          </p:cNvPr>
          <p:cNvCxnSpPr>
            <a:cxnSpLocks/>
          </p:cNvCxnSpPr>
          <p:nvPr/>
        </p:nvCxnSpPr>
        <p:spPr>
          <a:xfrm>
            <a:off x="9310876" y="4039272"/>
            <a:ext cx="0" cy="269825"/>
          </a:xfrm>
          <a:prstGeom prst="line">
            <a:avLst/>
          </a:prstGeom>
          <a:ln w="63500">
            <a:solidFill>
              <a:srgbClr val="F7B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41B9B7A-A9C8-416C-82D0-7B3F20DB32A2}"/>
              </a:ext>
            </a:extLst>
          </p:cNvPr>
          <p:cNvCxnSpPr>
            <a:cxnSpLocks/>
          </p:cNvCxnSpPr>
          <p:nvPr/>
        </p:nvCxnSpPr>
        <p:spPr>
          <a:xfrm flipH="1">
            <a:off x="9539478" y="4174184"/>
            <a:ext cx="178052" cy="235990"/>
          </a:xfrm>
          <a:prstGeom prst="line">
            <a:avLst/>
          </a:prstGeom>
          <a:ln w="63500">
            <a:solidFill>
              <a:srgbClr val="F7B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60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9442F5-BC73-44DF-A131-F8B144FA6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822" y="306995"/>
            <a:ext cx="3715436" cy="50997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52DD2D-3302-4EDA-9AE3-657836F27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553" y="85003"/>
            <a:ext cx="2676144" cy="4439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AE212AD-D574-452F-880D-55CC2BCBCF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1" y="528988"/>
            <a:ext cx="2023872" cy="34999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06C18AC-BEB1-4C94-B462-6E4D2996D5A6}"/>
              </a:ext>
            </a:extLst>
          </p:cNvPr>
          <p:cNvSpPr/>
          <p:nvPr/>
        </p:nvSpPr>
        <p:spPr>
          <a:xfrm>
            <a:off x="0" y="0"/>
            <a:ext cx="9310877" cy="878981"/>
          </a:xfrm>
          <a:custGeom>
            <a:avLst/>
            <a:gdLst>
              <a:gd name="connsiteX0" fmla="*/ 0 w 9310877"/>
              <a:gd name="connsiteY0" fmla="*/ 0 h 878981"/>
              <a:gd name="connsiteX1" fmla="*/ 9310877 w 9310877"/>
              <a:gd name="connsiteY1" fmla="*/ 0 h 878981"/>
              <a:gd name="connsiteX2" fmla="*/ 9310877 w 9310877"/>
              <a:gd name="connsiteY2" fmla="*/ 878981 h 878981"/>
              <a:gd name="connsiteX3" fmla="*/ 0 w 9310877"/>
              <a:gd name="connsiteY3" fmla="*/ 878981 h 878981"/>
              <a:gd name="connsiteX4" fmla="*/ 0 w 9310877"/>
              <a:gd name="connsiteY4" fmla="*/ 0 h 878981"/>
              <a:gd name="connsiteX0" fmla="*/ 0 w 9310877"/>
              <a:gd name="connsiteY0" fmla="*/ 0 h 878981"/>
              <a:gd name="connsiteX1" fmla="*/ 9310877 w 9310877"/>
              <a:gd name="connsiteY1" fmla="*/ 0 h 878981"/>
              <a:gd name="connsiteX2" fmla="*/ 8748902 w 9310877"/>
              <a:gd name="connsiteY2" fmla="*/ 878981 h 878981"/>
              <a:gd name="connsiteX3" fmla="*/ 0 w 9310877"/>
              <a:gd name="connsiteY3" fmla="*/ 878981 h 878981"/>
              <a:gd name="connsiteX4" fmla="*/ 0 w 9310877"/>
              <a:gd name="connsiteY4" fmla="*/ 0 h 878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0877" h="878981">
                <a:moveTo>
                  <a:pt x="0" y="0"/>
                </a:moveTo>
                <a:lnTo>
                  <a:pt x="9310877" y="0"/>
                </a:lnTo>
                <a:lnTo>
                  <a:pt x="8748902" y="878981"/>
                </a:lnTo>
                <a:lnTo>
                  <a:pt x="0" y="878981"/>
                </a:lnTo>
                <a:lnTo>
                  <a:pt x="0" y="0"/>
                </a:lnTo>
                <a:close/>
              </a:path>
            </a:pathLst>
          </a:custGeom>
          <a:solidFill>
            <a:srgbClr val="F7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EB9671-7690-46E5-B1B3-175291F372A3}"/>
              </a:ext>
            </a:extLst>
          </p:cNvPr>
          <p:cNvSpPr txBox="1"/>
          <p:nvPr/>
        </p:nvSpPr>
        <p:spPr>
          <a:xfrm>
            <a:off x="126428" y="60400"/>
            <a:ext cx="853068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03. </a:t>
            </a:r>
            <a:r>
              <a:rPr lang="ko-KR" altLang="en-US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장애인 문화 체육 </a:t>
            </a:r>
            <a:r>
              <a:rPr lang="en-US" altLang="ko-KR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App </a:t>
            </a:r>
            <a:r>
              <a:rPr lang="ko-KR" altLang="en-US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소개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8C4442-0EE1-46A5-A962-80E76113DE01}"/>
              </a:ext>
            </a:extLst>
          </p:cNvPr>
          <p:cNvSpPr txBox="1"/>
          <p:nvPr/>
        </p:nvSpPr>
        <p:spPr>
          <a:xfrm>
            <a:off x="5975814" y="4485149"/>
            <a:ext cx="579577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7B4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장애인</a:t>
            </a:r>
            <a:endParaRPr lang="en-US" altLang="ko-KR" sz="4400" b="1" dirty="0">
              <a:solidFill>
                <a:srgbClr val="F7B400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algn="ctr"/>
            <a:r>
              <a:rPr lang="ko-KR" altLang="en-US" sz="4400" b="1" dirty="0">
                <a:solidFill>
                  <a:srgbClr val="F7B4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문화체육시설 </a:t>
            </a:r>
            <a:r>
              <a:rPr lang="ko-KR" altLang="en-US" sz="4400" b="1" dirty="0" err="1">
                <a:solidFill>
                  <a:srgbClr val="F7B4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알리미</a:t>
            </a:r>
            <a:endParaRPr lang="en-US" altLang="ko-KR" sz="4400" b="1" dirty="0">
              <a:solidFill>
                <a:srgbClr val="F7B400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algn="ctr"/>
            <a:r>
              <a:rPr lang="ko-KR" altLang="en-US" sz="4400" b="1" dirty="0">
                <a:solidFill>
                  <a:srgbClr val="F7B4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개발 시작</a:t>
            </a:r>
            <a:endParaRPr lang="en-US" altLang="ko-KR" sz="4400" b="1" dirty="0">
              <a:solidFill>
                <a:srgbClr val="F7B400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15CE477-9D06-440B-AA0A-164EC686F811}"/>
              </a:ext>
            </a:extLst>
          </p:cNvPr>
          <p:cNvSpPr/>
          <p:nvPr/>
        </p:nvSpPr>
        <p:spPr>
          <a:xfrm rot="10800000">
            <a:off x="733190" y="1427187"/>
            <a:ext cx="4866786" cy="4866786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02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B5C4BA2-F4C7-40A5-9DF5-724BDFCEDB45}"/>
              </a:ext>
            </a:extLst>
          </p:cNvPr>
          <p:cNvSpPr/>
          <p:nvPr/>
        </p:nvSpPr>
        <p:spPr>
          <a:xfrm>
            <a:off x="5498463" y="3015380"/>
            <a:ext cx="5893588" cy="1809591"/>
          </a:xfrm>
          <a:prstGeom prst="roundRect">
            <a:avLst/>
          </a:prstGeom>
          <a:solidFill>
            <a:srgbClr val="F7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52DD2D-3302-4EDA-9AE3-657836F27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553" y="85003"/>
            <a:ext cx="2676144" cy="4439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AE212AD-D574-452F-880D-55CC2BCBC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1" y="528988"/>
            <a:ext cx="2023872" cy="34999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06C18AC-BEB1-4C94-B462-6E4D2996D5A6}"/>
              </a:ext>
            </a:extLst>
          </p:cNvPr>
          <p:cNvSpPr/>
          <p:nvPr/>
        </p:nvSpPr>
        <p:spPr>
          <a:xfrm>
            <a:off x="0" y="0"/>
            <a:ext cx="9310877" cy="878981"/>
          </a:xfrm>
          <a:custGeom>
            <a:avLst/>
            <a:gdLst>
              <a:gd name="connsiteX0" fmla="*/ 0 w 9310877"/>
              <a:gd name="connsiteY0" fmla="*/ 0 h 878981"/>
              <a:gd name="connsiteX1" fmla="*/ 9310877 w 9310877"/>
              <a:gd name="connsiteY1" fmla="*/ 0 h 878981"/>
              <a:gd name="connsiteX2" fmla="*/ 9310877 w 9310877"/>
              <a:gd name="connsiteY2" fmla="*/ 878981 h 878981"/>
              <a:gd name="connsiteX3" fmla="*/ 0 w 9310877"/>
              <a:gd name="connsiteY3" fmla="*/ 878981 h 878981"/>
              <a:gd name="connsiteX4" fmla="*/ 0 w 9310877"/>
              <a:gd name="connsiteY4" fmla="*/ 0 h 878981"/>
              <a:gd name="connsiteX0" fmla="*/ 0 w 9310877"/>
              <a:gd name="connsiteY0" fmla="*/ 0 h 878981"/>
              <a:gd name="connsiteX1" fmla="*/ 9310877 w 9310877"/>
              <a:gd name="connsiteY1" fmla="*/ 0 h 878981"/>
              <a:gd name="connsiteX2" fmla="*/ 8748902 w 9310877"/>
              <a:gd name="connsiteY2" fmla="*/ 878981 h 878981"/>
              <a:gd name="connsiteX3" fmla="*/ 0 w 9310877"/>
              <a:gd name="connsiteY3" fmla="*/ 878981 h 878981"/>
              <a:gd name="connsiteX4" fmla="*/ 0 w 9310877"/>
              <a:gd name="connsiteY4" fmla="*/ 0 h 878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0877" h="878981">
                <a:moveTo>
                  <a:pt x="0" y="0"/>
                </a:moveTo>
                <a:lnTo>
                  <a:pt x="9310877" y="0"/>
                </a:lnTo>
                <a:lnTo>
                  <a:pt x="8748902" y="878981"/>
                </a:lnTo>
                <a:lnTo>
                  <a:pt x="0" y="878981"/>
                </a:lnTo>
                <a:lnTo>
                  <a:pt x="0" y="0"/>
                </a:lnTo>
                <a:close/>
              </a:path>
            </a:pathLst>
          </a:custGeom>
          <a:solidFill>
            <a:srgbClr val="F7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EB9671-7690-46E5-B1B3-175291F372A3}"/>
              </a:ext>
            </a:extLst>
          </p:cNvPr>
          <p:cNvSpPr txBox="1"/>
          <p:nvPr/>
        </p:nvSpPr>
        <p:spPr>
          <a:xfrm>
            <a:off x="126428" y="60400"/>
            <a:ext cx="853068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03. </a:t>
            </a:r>
            <a:r>
              <a:rPr lang="ko-KR" altLang="en-US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장애인 문화 체육 </a:t>
            </a:r>
            <a:r>
              <a:rPr lang="en-US" altLang="ko-KR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App </a:t>
            </a:r>
            <a:r>
              <a:rPr lang="ko-KR" altLang="en-US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소개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8C4442-0EE1-46A5-A962-80E76113DE01}"/>
              </a:ext>
            </a:extLst>
          </p:cNvPr>
          <p:cNvSpPr txBox="1"/>
          <p:nvPr/>
        </p:nvSpPr>
        <p:spPr>
          <a:xfrm>
            <a:off x="5615076" y="3135345"/>
            <a:ext cx="60224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C000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GPS</a:t>
            </a:r>
            <a:r>
              <a:rPr lang="ko-KR" altLang="en-US" sz="3200" b="1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를 통해 </a:t>
            </a:r>
            <a:endParaRPr lang="en-US" altLang="ko-KR" sz="3200" b="1" dirty="0">
              <a:solidFill>
                <a:srgbClr val="786E62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sz="3200" b="1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바로 알 수 있는 </a:t>
            </a:r>
            <a:endParaRPr lang="en-US" altLang="ko-KR" sz="3200" b="1" dirty="0">
              <a:solidFill>
                <a:srgbClr val="786E62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sz="3200" b="1" dirty="0">
                <a:solidFill>
                  <a:srgbClr val="C000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가장 가까운 우리 집 주변시설</a:t>
            </a:r>
            <a:endParaRPr lang="en-US" altLang="ko-KR" sz="3200" b="1" dirty="0">
              <a:solidFill>
                <a:srgbClr val="C00000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9DEB23F-6A45-43A9-9D09-8627D29B0620}"/>
              </a:ext>
            </a:extLst>
          </p:cNvPr>
          <p:cNvSpPr/>
          <p:nvPr/>
        </p:nvSpPr>
        <p:spPr>
          <a:xfrm>
            <a:off x="1270198" y="1397877"/>
            <a:ext cx="3699641" cy="5221441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361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7AEA1EA-F644-4062-AC59-5D76D7CCAFBB}"/>
              </a:ext>
            </a:extLst>
          </p:cNvPr>
          <p:cNvSpPr/>
          <p:nvPr/>
        </p:nvSpPr>
        <p:spPr>
          <a:xfrm>
            <a:off x="5498462" y="3015380"/>
            <a:ext cx="6169863" cy="1809591"/>
          </a:xfrm>
          <a:prstGeom prst="roundRect">
            <a:avLst/>
          </a:prstGeom>
          <a:solidFill>
            <a:srgbClr val="F7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52DD2D-3302-4EDA-9AE3-657836F27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553" y="85003"/>
            <a:ext cx="2676144" cy="4439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AE212AD-D574-452F-880D-55CC2BCBC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1" y="528988"/>
            <a:ext cx="2023872" cy="34999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06C18AC-BEB1-4C94-B462-6E4D2996D5A6}"/>
              </a:ext>
            </a:extLst>
          </p:cNvPr>
          <p:cNvSpPr/>
          <p:nvPr/>
        </p:nvSpPr>
        <p:spPr>
          <a:xfrm>
            <a:off x="0" y="0"/>
            <a:ext cx="9310877" cy="878981"/>
          </a:xfrm>
          <a:custGeom>
            <a:avLst/>
            <a:gdLst>
              <a:gd name="connsiteX0" fmla="*/ 0 w 9310877"/>
              <a:gd name="connsiteY0" fmla="*/ 0 h 878981"/>
              <a:gd name="connsiteX1" fmla="*/ 9310877 w 9310877"/>
              <a:gd name="connsiteY1" fmla="*/ 0 h 878981"/>
              <a:gd name="connsiteX2" fmla="*/ 9310877 w 9310877"/>
              <a:gd name="connsiteY2" fmla="*/ 878981 h 878981"/>
              <a:gd name="connsiteX3" fmla="*/ 0 w 9310877"/>
              <a:gd name="connsiteY3" fmla="*/ 878981 h 878981"/>
              <a:gd name="connsiteX4" fmla="*/ 0 w 9310877"/>
              <a:gd name="connsiteY4" fmla="*/ 0 h 878981"/>
              <a:gd name="connsiteX0" fmla="*/ 0 w 9310877"/>
              <a:gd name="connsiteY0" fmla="*/ 0 h 878981"/>
              <a:gd name="connsiteX1" fmla="*/ 9310877 w 9310877"/>
              <a:gd name="connsiteY1" fmla="*/ 0 h 878981"/>
              <a:gd name="connsiteX2" fmla="*/ 8748902 w 9310877"/>
              <a:gd name="connsiteY2" fmla="*/ 878981 h 878981"/>
              <a:gd name="connsiteX3" fmla="*/ 0 w 9310877"/>
              <a:gd name="connsiteY3" fmla="*/ 878981 h 878981"/>
              <a:gd name="connsiteX4" fmla="*/ 0 w 9310877"/>
              <a:gd name="connsiteY4" fmla="*/ 0 h 878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0877" h="878981">
                <a:moveTo>
                  <a:pt x="0" y="0"/>
                </a:moveTo>
                <a:lnTo>
                  <a:pt x="9310877" y="0"/>
                </a:lnTo>
                <a:lnTo>
                  <a:pt x="8748902" y="878981"/>
                </a:lnTo>
                <a:lnTo>
                  <a:pt x="0" y="878981"/>
                </a:lnTo>
                <a:lnTo>
                  <a:pt x="0" y="0"/>
                </a:lnTo>
                <a:close/>
              </a:path>
            </a:pathLst>
          </a:custGeom>
          <a:solidFill>
            <a:srgbClr val="F7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EB9671-7690-46E5-B1B3-175291F372A3}"/>
              </a:ext>
            </a:extLst>
          </p:cNvPr>
          <p:cNvSpPr txBox="1"/>
          <p:nvPr/>
        </p:nvSpPr>
        <p:spPr>
          <a:xfrm>
            <a:off x="126428" y="60400"/>
            <a:ext cx="853068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03. </a:t>
            </a:r>
            <a:r>
              <a:rPr lang="ko-KR" altLang="en-US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장애인 문화 체육 </a:t>
            </a:r>
            <a:r>
              <a:rPr lang="en-US" altLang="ko-KR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App </a:t>
            </a:r>
            <a:r>
              <a:rPr lang="ko-KR" altLang="en-US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소개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8C4442-0EE1-46A5-A962-80E76113DE01}"/>
              </a:ext>
            </a:extLst>
          </p:cNvPr>
          <p:cNvSpPr txBox="1"/>
          <p:nvPr/>
        </p:nvSpPr>
        <p:spPr>
          <a:xfrm>
            <a:off x="5645898" y="3156728"/>
            <a:ext cx="60224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전국</a:t>
            </a:r>
            <a:r>
              <a:rPr lang="en-US" altLang="ko-KR" sz="3200" b="1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3200" b="1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공공기관에서 운영하는</a:t>
            </a:r>
            <a:endParaRPr lang="en-US" altLang="ko-KR" sz="3200" b="1" dirty="0">
              <a:solidFill>
                <a:srgbClr val="786E62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sz="3200" b="1" dirty="0">
                <a:solidFill>
                  <a:srgbClr val="C000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장애인 체육시설</a:t>
            </a:r>
            <a:r>
              <a:rPr lang="en-US" altLang="ko-KR" sz="3200" b="1" dirty="0">
                <a:solidFill>
                  <a:srgbClr val="C000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, </a:t>
            </a:r>
          </a:p>
          <a:p>
            <a:r>
              <a:rPr lang="ko-KR" altLang="en-US" sz="3200" b="1" dirty="0">
                <a:solidFill>
                  <a:srgbClr val="C000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문화시설</a:t>
            </a:r>
            <a:r>
              <a:rPr lang="en-US" altLang="ko-KR" sz="3200" b="1" dirty="0">
                <a:solidFill>
                  <a:srgbClr val="C000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3200" b="1" dirty="0">
                <a:solidFill>
                  <a:srgbClr val="C000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및 프로그램 </a:t>
            </a:r>
            <a:r>
              <a:rPr lang="ko-KR" altLang="en-US" sz="3200" b="1" dirty="0" err="1">
                <a:solidFill>
                  <a:srgbClr val="C000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알리미</a:t>
            </a:r>
            <a:endParaRPr lang="en-US" altLang="ko-KR" sz="3200" b="1" dirty="0">
              <a:solidFill>
                <a:srgbClr val="C00000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9DEB23F-6A45-43A9-9D09-8627D29B0620}"/>
              </a:ext>
            </a:extLst>
          </p:cNvPr>
          <p:cNvSpPr/>
          <p:nvPr/>
        </p:nvSpPr>
        <p:spPr>
          <a:xfrm>
            <a:off x="1489916" y="1451018"/>
            <a:ext cx="3564005" cy="4981081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316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94EF209-9B07-48AD-8207-2EE5A2C77C47}"/>
              </a:ext>
            </a:extLst>
          </p:cNvPr>
          <p:cNvSpPr/>
          <p:nvPr/>
        </p:nvSpPr>
        <p:spPr>
          <a:xfrm>
            <a:off x="8126644" y="3015379"/>
            <a:ext cx="3810200" cy="1809591"/>
          </a:xfrm>
          <a:prstGeom prst="roundRect">
            <a:avLst/>
          </a:prstGeom>
          <a:solidFill>
            <a:srgbClr val="F7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52DD2D-3302-4EDA-9AE3-657836F27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553" y="85003"/>
            <a:ext cx="2676144" cy="4439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AE212AD-D574-452F-880D-55CC2BCBC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1" y="528988"/>
            <a:ext cx="2023872" cy="34999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06C18AC-BEB1-4C94-B462-6E4D2996D5A6}"/>
              </a:ext>
            </a:extLst>
          </p:cNvPr>
          <p:cNvSpPr/>
          <p:nvPr/>
        </p:nvSpPr>
        <p:spPr>
          <a:xfrm>
            <a:off x="0" y="0"/>
            <a:ext cx="9310877" cy="878981"/>
          </a:xfrm>
          <a:custGeom>
            <a:avLst/>
            <a:gdLst>
              <a:gd name="connsiteX0" fmla="*/ 0 w 9310877"/>
              <a:gd name="connsiteY0" fmla="*/ 0 h 878981"/>
              <a:gd name="connsiteX1" fmla="*/ 9310877 w 9310877"/>
              <a:gd name="connsiteY1" fmla="*/ 0 h 878981"/>
              <a:gd name="connsiteX2" fmla="*/ 9310877 w 9310877"/>
              <a:gd name="connsiteY2" fmla="*/ 878981 h 878981"/>
              <a:gd name="connsiteX3" fmla="*/ 0 w 9310877"/>
              <a:gd name="connsiteY3" fmla="*/ 878981 h 878981"/>
              <a:gd name="connsiteX4" fmla="*/ 0 w 9310877"/>
              <a:gd name="connsiteY4" fmla="*/ 0 h 878981"/>
              <a:gd name="connsiteX0" fmla="*/ 0 w 9310877"/>
              <a:gd name="connsiteY0" fmla="*/ 0 h 878981"/>
              <a:gd name="connsiteX1" fmla="*/ 9310877 w 9310877"/>
              <a:gd name="connsiteY1" fmla="*/ 0 h 878981"/>
              <a:gd name="connsiteX2" fmla="*/ 8748902 w 9310877"/>
              <a:gd name="connsiteY2" fmla="*/ 878981 h 878981"/>
              <a:gd name="connsiteX3" fmla="*/ 0 w 9310877"/>
              <a:gd name="connsiteY3" fmla="*/ 878981 h 878981"/>
              <a:gd name="connsiteX4" fmla="*/ 0 w 9310877"/>
              <a:gd name="connsiteY4" fmla="*/ 0 h 878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0877" h="878981">
                <a:moveTo>
                  <a:pt x="0" y="0"/>
                </a:moveTo>
                <a:lnTo>
                  <a:pt x="9310877" y="0"/>
                </a:lnTo>
                <a:lnTo>
                  <a:pt x="8748902" y="878981"/>
                </a:lnTo>
                <a:lnTo>
                  <a:pt x="0" y="878981"/>
                </a:lnTo>
                <a:lnTo>
                  <a:pt x="0" y="0"/>
                </a:lnTo>
                <a:close/>
              </a:path>
            </a:pathLst>
          </a:custGeom>
          <a:solidFill>
            <a:srgbClr val="F7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EB9671-7690-46E5-B1B3-175291F372A3}"/>
              </a:ext>
            </a:extLst>
          </p:cNvPr>
          <p:cNvSpPr txBox="1"/>
          <p:nvPr/>
        </p:nvSpPr>
        <p:spPr>
          <a:xfrm>
            <a:off x="126428" y="60400"/>
            <a:ext cx="853068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03. </a:t>
            </a:r>
            <a:r>
              <a:rPr lang="ko-KR" altLang="en-US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장애인 문화 체육 </a:t>
            </a:r>
            <a:r>
              <a:rPr lang="en-US" altLang="ko-KR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App </a:t>
            </a:r>
            <a:r>
              <a:rPr lang="ko-KR" altLang="en-US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소개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8C4442-0EE1-46A5-A962-80E76113DE01}"/>
              </a:ext>
            </a:extLst>
          </p:cNvPr>
          <p:cNvSpPr txBox="1"/>
          <p:nvPr/>
        </p:nvSpPr>
        <p:spPr>
          <a:xfrm>
            <a:off x="8164744" y="3154394"/>
            <a:ext cx="60224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기본적인 </a:t>
            </a:r>
            <a:r>
              <a:rPr lang="ko-KR" altLang="en-US" sz="3200" b="1" dirty="0">
                <a:solidFill>
                  <a:srgbClr val="C000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시설 정보</a:t>
            </a:r>
            <a:endParaRPr lang="en-US" altLang="ko-KR" sz="3200" b="1" dirty="0">
              <a:solidFill>
                <a:srgbClr val="C00000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sz="3200" b="1" dirty="0">
                <a:solidFill>
                  <a:srgbClr val="C000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프로그램</a:t>
            </a:r>
            <a:r>
              <a:rPr lang="ko-KR" altLang="en-US" sz="3200" b="1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상세 정보</a:t>
            </a:r>
            <a:endParaRPr lang="en-US" altLang="ko-KR" sz="3200" b="1" dirty="0">
              <a:solidFill>
                <a:srgbClr val="786E62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sz="3200" b="1" dirty="0">
                <a:solidFill>
                  <a:srgbClr val="C000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위치 정보</a:t>
            </a:r>
            <a:r>
              <a:rPr lang="ko-KR" altLang="en-US" sz="3200" b="1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까지 제공</a:t>
            </a:r>
            <a:endParaRPr lang="en-US" altLang="ko-KR" sz="3200" b="1" dirty="0">
              <a:solidFill>
                <a:srgbClr val="786E62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9DEB23F-6A45-43A9-9D09-8627D29B0620}"/>
              </a:ext>
            </a:extLst>
          </p:cNvPr>
          <p:cNvSpPr/>
          <p:nvPr/>
        </p:nvSpPr>
        <p:spPr>
          <a:xfrm>
            <a:off x="255156" y="1114098"/>
            <a:ext cx="3699641" cy="5515732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96428E-8123-4E77-A321-1C1527A17E44}"/>
              </a:ext>
            </a:extLst>
          </p:cNvPr>
          <p:cNvSpPr/>
          <p:nvPr/>
        </p:nvSpPr>
        <p:spPr>
          <a:xfrm>
            <a:off x="4246179" y="1114098"/>
            <a:ext cx="3699641" cy="5515732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850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49838FD-F271-4DDE-B18B-C3F221474245}"/>
              </a:ext>
            </a:extLst>
          </p:cNvPr>
          <p:cNvSpPr/>
          <p:nvPr/>
        </p:nvSpPr>
        <p:spPr>
          <a:xfrm>
            <a:off x="8178229" y="2956657"/>
            <a:ext cx="3513762" cy="1809591"/>
          </a:xfrm>
          <a:prstGeom prst="roundRect">
            <a:avLst/>
          </a:prstGeom>
          <a:solidFill>
            <a:srgbClr val="F7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52DD2D-3302-4EDA-9AE3-657836F27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553" y="85003"/>
            <a:ext cx="2676144" cy="4439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AE212AD-D574-452F-880D-55CC2BCBC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1" y="528988"/>
            <a:ext cx="2023872" cy="34999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06C18AC-BEB1-4C94-B462-6E4D2996D5A6}"/>
              </a:ext>
            </a:extLst>
          </p:cNvPr>
          <p:cNvSpPr/>
          <p:nvPr/>
        </p:nvSpPr>
        <p:spPr>
          <a:xfrm>
            <a:off x="0" y="0"/>
            <a:ext cx="9310877" cy="878981"/>
          </a:xfrm>
          <a:custGeom>
            <a:avLst/>
            <a:gdLst>
              <a:gd name="connsiteX0" fmla="*/ 0 w 9310877"/>
              <a:gd name="connsiteY0" fmla="*/ 0 h 878981"/>
              <a:gd name="connsiteX1" fmla="*/ 9310877 w 9310877"/>
              <a:gd name="connsiteY1" fmla="*/ 0 h 878981"/>
              <a:gd name="connsiteX2" fmla="*/ 9310877 w 9310877"/>
              <a:gd name="connsiteY2" fmla="*/ 878981 h 878981"/>
              <a:gd name="connsiteX3" fmla="*/ 0 w 9310877"/>
              <a:gd name="connsiteY3" fmla="*/ 878981 h 878981"/>
              <a:gd name="connsiteX4" fmla="*/ 0 w 9310877"/>
              <a:gd name="connsiteY4" fmla="*/ 0 h 878981"/>
              <a:gd name="connsiteX0" fmla="*/ 0 w 9310877"/>
              <a:gd name="connsiteY0" fmla="*/ 0 h 878981"/>
              <a:gd name="connsiteX1" fmla="*/ 9310877 w 9310877"/>
              <a:gd name="connsiteY1" fmla="*/ 0 h 878981"/>
              <a:gd name="connsiteX2" fmla="*/ 8748902 w 9310877"/>
              <a:gd name="connsiteY2" fmla="*/ 878981 h 878981"/>
              <a:gd name="connsiteX3" fmla="*/ 0 w 9310877"/>
              <a:gd name="connsiteY3" fmla="*/ 878981 h 878981"/>
              <a:gd name="connsiteX4" fmla="*/ 0 w 9310877"/>
              <a:gd name="connsiteY4" fmla="*/ 0 h 878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0877" h="878981">
                <a:moveTo>
                  <a:pt x="0" y="0"/>
                </a:moveTo>
                <a:lnTo>
                  <a:pt x="9310877" y="0"/>
                </a:lnTo>
                <a:lnTo>
                  <a:pt x="8748902" y="878981"/>
                </a:lnTo>
                <a:lnTo>
                  <a:pt x="0" y="878981"/>
                </a:lnTo>
                <a:lnTo>
                  <a:pt x="0" y="0"/>
                </a:lnTo>
                <a:close/>
              </a:path>
            </a:pathLst>
          </a:custGeom>
          <a:solidFill>
            <a:srgbClr val="F7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EB9671-7690-46E5-B1B3-175291F372A3}"/>
              </a:ext>
            </a:extLst>
          </p:cNvPr>
          <p:cNvSpPr txBox="1"/>
          <p:nvPr/>
        </p:nvSpPr>
        <p:spPr>
          <a:xfrm>
            <a:off x="126428" y="60400"/>
            <a:ext cx="853068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03. </a:t>
            </a:r>
            <a:r>
              <a:rPr lang="ko-KR" altLang="en-US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장애인 문화 체육 </a:t>
            </a:r>
            <a:r>
              <a:rPr lang="en-US" altLang="ko-KR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App </a:t>
            </a:r>
            <a:r>
              <a:rPr lang="ko-KR" altLang="en-US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소개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8C4442-0EE1-46A5-A962-80E76113DE01}"/>
              </a:ext>
            </a:extLst>
          </p:cNvPr>
          <p:cNvSpPr txBox="1"/>
          <p:nvPr/>
        </p:nvSpPr>
        <p:spPr>
          <a:xfrm>
            <a:off x="8355723" y="3076623"/>
            <a:ext cx="60224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6BAE56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NAVER </a:t>
            </a:r>
            <a:r>
              <a:rPr lang="ko-KR" altLang="en-US" sz="3200" b="1" dirty="0">
                <a:solidFill>
                  <a:srgbClr val="6BAE56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지도</a:t>
            </a:r>
            <a:endParaRPr lang="en-US" altLang="ko-KR" sz="3200" b="1" dirty="0">
              <a:solidFill>
                <a:srgbClr val="6BAE56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sz="3200" b="1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연계를 통한</a:t>
            </a:r>
            <a:endParaRPr lang="en-US" altLang="ko-KR" sz="3200" b="1" dirty="0">
              <a:solidFill>
                <a:srgbClr val="786E62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sz="3200" b="1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시설 위치 서비스</a:t>
            </a:r>
            <a:endParaRPr lang="en-US" altLang="ko-KR" sz="3200" b="1" dirty="0">
              <a:solidFill>
                <a:srgbClr val="786E62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9DEB23F-6A45-43A9-9D09-8627D29B0620}"/>
              </a:ext>
            </a:extLst>
          </p:cNvPr>
          <p:cNvSpPr/>
          <p:nvPr/>
        </p:nvSpPr>
        <p:spPr>
          <a:xfrm>
            <a:off x="229673" y="1103587"/>
            <a:ext cx="3699641" cy="5515732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FA87A76-A3AB-4EFD-A482-1DCB2F1C03C9}"/>
              </a:ext>
            </a:extLst>
          </p:cNvPr>
          <p:cNvSpPr/>
          <p:nvPr/>
        </p:nvSpPr>
        <p:spPr>
          <a:xfrm>
            <a:off x="4246179" y="1103587"/>
            <a:ext cx="3699641" cy="5515732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138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652DD2D-3302-4EDA-9AE3-657836F27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553" y="85003"/>
            <a:ext cx="2676144" cy="44398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8985C0C-997D-40F5-A685-F8F46F53315E}"/>
              </a:ext>
            </a:extLst>
          </p:cNvPr>
          <p:cNvSpPr/>
          <p:nvPr/>
        </p:nvSpPr>
        <p:spPr>
          <a:xfrm>
            <a:off x="-1" y="2123884"/>
            <a:ext cx="12051507" cy="847435"/>
          </a:xfrm>
          <a:custGeom>
            <a:avLst/>
            <a:gdLst>
              <a:gd name="connsiteX0" fmla="*/ 0 w 7086599"/>
              <a:gd name="connsiteY0" fmla="*/ 0 h 6858000"/>
              <a:gd name="connsiteX1" fmla="*/ 7086599 w 7086599"/>
              <a:gd name="connsiteY1" fmla="*/ 0 h 6858000"/>
              <a:gd name="connsiteX2" fmla="*/ 7086599 w 7086599"/>
              <a:gd name="connsiteY2" fmla="*/ 6858000 h 6858000"/>
              <a:gd name="connsiteX3" fmla="*/ 0 w 7086599"/>
              <a:gd name="connsiteY3" fmla="*/ 6858000 h 6858000"/>
              <a:gd name="connsiteX4" fmla="*/ 0 w 7086599"/>
              <a:gd name="connsiteY4" fmla="*/ 0 h 6858000"/>
              <a:gd name="connsiteX0" fmla="*/ 0 w 7086599"/>
              <a:gd name="connsiteY0" fmla="*/ 0 h 6858000"/>
              <a:gd name="connsiteX1" fmla="*/ 7086599 w 7086599"/>
              <a:gd name="connsiteY1" fmla="*/ 0 h 6858000"/>
              <a:gd name="connsiteX2" fmla="*/ 5124449 w 7086599"/>
              <a:gd name="connsiteY2" fmla="*/ 6838950 h 6858000"/>
              <a:gd name="connsiteX3" fmla="*/ 0 w 7086599"/>
              <a:gd name="connsiteY3" fmla="*/ 6858000 h 6858000"/>
              <a:gd name="connsiteX4" fmla="*/ 0 w 7086599"/>
              <a:gd name="connsiteY4" fmla="*/ 0 h 6858000"/>
              <a:gd name="connsiteX0" fmla="*/ 0 w 7086599"/>
              <a:gd name="connsiteY0" fmla="*/ 0 h 6858000"/>
              <a:gd name="connsiteX1" fmla="*/ 7086599 w 7086599"/>
              <a:gd name="connsiteY1" fmla="*/ 0 h 6858000"/>
              <a:gd name="connsiteX2" fmla="*/ 6228846 w 7086599"/>
              <a:gd name="connsiteY2" fmla="*/ 6838950 h 6858000"/>
              <a:gd name="connsiteX3" fmla="*/ 0 w 7086599"/>
              <a:gd name="connsiteY3" fmla="*/ 6858000 h 6858000"/>
              <a:gd name="connsiteX4" fmla="*/ 0 w 7086599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86599" h="6858000">
                <a:moveTo>
                  <a:pt x="0" y="0"/>
                </a:moveTo>
                <a:lnTo>
                  <a:pt x="7086599" y="0"/>
                </a:lnTo>
                <a:lnTo>
                  <a:pt x="6228846" y="683895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7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48033B-5DF7-49A5-95EF-31B3E3EA2FEB}"/>
              </a:ext>
            </a:extLst>
          </p:cNvPr>
          <p:cNvSpPr txBox="1"/>
          <p:nvPr/>
        </p:nvSpPr>
        <p:spPr>
          <a:xfrm>
            <a:off x="140493" y="1265472"/>
            <a:ext cx="76438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Contents</a:t>
            </a:r>
            <a:endParaRPr lang="ko-KR" altLang="en-US" sz="6000" b="1" dirty="0">
              <a:solidFill>
                <a:srgbClr val="786E62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AE212AD-D574-452F-880D-55CC2BCBC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1" y="528988"/>
            <a:ext cx="2023872" cy="349993"/>
          </a:xfrm>
          <a:prstGeom prst="rect">
            <a:avLst/>
          </a:prstGeom>
        </p:spPr>
      </p:pic>
      <p:sp>
        <p:nvSpPr>
          <p:cNvPr id="15" name="직사각형 8">
            <a:extLst>
              <a:ext uri="{FF2B5EF4-FFF2-40B4-BE49-F238E27FC236}">
                <a16:creationId xmlns:a16="http://schemas.microsoft.com/office/drawing/2014/main" id="{A0332123-9224-4232-B024-227828E21571}"/>
              </a:ext>
            </a:extLst>
          </p:cNvPr>
          <p:cNvSpPr/>
          <p:nvPr/>
        </p:nvSpPr>
        <p:spPr>
          <a:xfrm>
            <a:off x="-1" y="3156805"/>
            <a:ext cx="11210926" cy="847435"/>
          </a:xfrm>
          <a:custGeom>
            <a:avLst/>
            <a:gdLst>
              <a:gd name="connsiteX0" fmla="*/ 0 w 7086599"/>
              <a:gd name="connsiteY0" fmla="*/ 0 h 6858000"/>
              <a:gd name="connsiteX1" fmla="*/ 7086599 w 7086599"/>
              <a:gd name="connsiteY1" fmla="*/ 0 h 6858000"/>
              <a:gd name="connsiteX2" fmla="*/ 7086599 w 7086599"/>
              <a:gd name="connsiteY2" fmla="*/ 6858000 h 6858000"/>
              <a:gd name="connsiteX3" fmla="*/ 0 w 7086599"/>
              <a:gd name="connsiteY3" fmla="*/ 6858000 h 6858000"/>
              <a:gd name="connsiteX4" fmla="*/ 0 w 7086599"/>
              <a:gd name="connsiteY4" fmla="*/ 0 h 6858000"/>
              <a:gd name="connsiteX0" fmla="*/ 0 w 7086599"/>
              <a:gd name="connsiteY0" fmla="*/ 0 h 6858000"/>
              <a:gd name="connsiteX1" fmla="*/ 7086599 w 7086599"/>
              <a:gd name="connsiteY1" fmla="*/ 0 h 6858000"/>
              <a:gd name="connsiteX2" fmla="*/ 5124449 w 7086599"/>
              <a:gd name="connsiteY2" fmla="*/ 6838950 h 6858000"/>
              <a:gd name="connsiteX3" fmla="*/ 0 w 7086599"/>
              <a:gd name="connsiteY3" fmla="*/ 6858000 h 6858000"/>
              <a:gd name="connsiteX4" fmla="*/ 0 w 7086599"/>
              <a:gd name="connsiteY4" fmla="*/ 0 h 6858000"/>
              <a:gd name="connsiteX0" fmla="*/ 0 w 7086599"/>
              <a:gd name="connsiteY0" fmla="*/ 0 h 6858000"/>
              <a:gd name="connsiteX1" fmla="*/ 7086599 w 7086599"/>
              <a:gd name="connsiteY1" fmla="*/ 0 h 6858000"/>
              <a:gd name="connsiteX2" fmla="*/ 6228846 w 7086599"/>
              <a:gd name="connsiteY2" fmla="*/ 6838950 h 6858000"/>
              <a:gd name="connsiteX3" fmla="*/ 0 w 7086599"/>
              <a:gd name="connsiteY3" fmla="*/ 6858000 h 6858000"/>
              <a:gd name="connsiteX4" fmla="*/ 0 w 7086599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86599" h="6858000">
                <a:moveTo>
                  <a:pt x="0" y="0"/>
                </a:moveTo>
                <a:lnTo>
                  <a:pt x="7086599" y="0"/>
                </a:lnTo>
                <a:lnTo>
                  <a:pt x="6228846" y="683895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7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8">
            <a:extLst>
              <a:ext uri="{FF2B5EF4-FFF2-40B4-BE49-F238E27FC236}">
                <a16:creationId xmlns:a16="http://schemas.microsoft.com/office/drawing/2014/main" id="{F9BDF581-EB8A-4199-8CDF-76EBD83E462F}"/>
              </a:ext>
            </a:extLst>
          </p:cNvPr>
          <p:cNvSpPr/>
          <p:nvPr/>
        </p:nvSpPr>
        <p:spPr>
          <a:xfrm>
            <a:off x="0" y="4189726"/>
            <a:ext cx="10467974" cy="847435"/>
          </a:xfrm>
          <a:custGeom>
            <a:avLst/>
            <a:gdLst>
              <a:gd name="connsiteX0" fmla="*/ 0 w 7086599"/>
              <a:gd name="connsiteY0" fmla="*/ 0 h 6858000"/>
              <a:gd name="connsiteX1" fmla="*/ 7086599 w 7086599"/>
              <a:gd name="connsiteY1" fmla="*/ 0 h 6858000"/>
              <a:gd name="connsiteX2" fmla="*/ 7086599 w 7086599"/>
              <a:gd name="connsiteY2" fmla="*/ 6858000 h 6858000"/>
              <a:gd name="connsiteX3" fmla="*/ 0 w 7086599"/>
              <a:gd name="connsiteY3" fmla="*/ 6858000 h 6858000"/>
              <a:gd name="connsiteX4" fmla="*/ 0 w 7086599"/>
              <a:gd name="connsiteY4" fmla="*/ 0 h 6858000"/>
              <a:gd name="connsiteX0" fmla="*/ 0 w 7086599"/>
              <a:gd name="connsiteY0" fmla="*/ 0 h 6858000"/>
              <a:gd name="connsiteX1" fmla="*/ 7086599 w 7086599"/>
              <a:gd name="connsiteY1" fmla="*/ 0 h 6858000"/>
              <a:gd name="connsiteX2" fmla="*/ 5124449 w 7086599"/>
              <a:gd name="connsiteY2" fmla="*/ 6838950 h 6858000"/>
              <a:gd name="connsiteX3" fmla="*/ 0 w 7086599"/>
              <a:gd name="connsiteY3" fmla="*/ 6858000 h 6858000"/>
              <a:gd name="connsiteX4" fmla="*/ 0 w 7086599"/>
              <a:gd name="connsiteY4" fmla="*/ 0 h 6858000"/>
              <a:gd name="connsiteX0" fmla="*/ 0 w 7086599"/>
              <a:gd name="connsiteY0" fmla="*/ 0 h 6858000"/>
              <a:gd name="connsiteX1" fmla="*/ 7086599 w 7086599"/>
              <a:gd name="connsiteY1" fmla="*/ 0 h 6858000"/>
              <a:gd name="connsiteX2" fmla="*/ 6228846 w 7086599"/>
              <a:gd name="connsiteY2" fmla="*/ 6838950 h 6858000"/>
              <a:gd name="connsiteX3" fmla="*/ 0 w 7086599"/>
              <a:gd name="connsiteY3" fmla="*/ 6858000 h 6858000"/>
              <a:gd name="connsiteX4" fmla="*/ 0 w 7086599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86599" h="6858000">
                <a:moveTo>
                  <a:pt x="0" y="0"/>
                </a:moveTo>
                <a:lnTo>
                  <a:pt x="7086599" y="0"/>
                </a:lnTo>
                <a:lnTo>
                  <a:pt x="6228846" y="683895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7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8">
            <a:extLst>
              <a:ext uri="{FF2B5EF4-FFF2-40B4-BE49-F238E27FC236}">
                <a16:creationId xmlns:a16="http://schemas.microsoft.com/office/drawing/2014/main" id="{F90F1A27-E7F0-4C27-B938-7480954E346A}"/>
              </a:ext>
            </a:extLst>
          </p:cNvPr>
          <p:cNvSpPr/>
          <p:nvPr/>
        </p:nvSpPr>
        <p:spPr>
          <a:xfrm>
            <a:off x="0" y="5222647"/>
            <a:ext cx="9667875" cy="847435"/>
          </a:xfrm>
          <a:custGeom>
            <a:avLst/>
            <a:gdLst>
              <a:gd name="connsiteX0" fmla="*/ 0 w 7086599"/>
              <a:gd name="connsiteY0" fmla="*/ 0 h 6858000"/>
              <a:gd name="connsiteX1" fmla="*/ 7086599 w 7086599"/>
              <a:gd name="connsiteY1" fmla="*/ 0 h 6858000"/>
              <a:gd name="connsiteX2" fmla="*/ 7086599 w 7086599"/>
              <a:gd name="connsiteY2" fmla="*/ 6858000 h 6858000"/>
              <a:gd name="connsiteX3" fmla="*/ 0 w 7086599"/>
              <a:gd name="connsiteY3" fmla="*/ 6858000 h 6858000"/>
              <a:gd name="connsiteX4" fmla="*/ 0 w 7086599"/>
              <a:gd name="connsiteY4" fmla="*/ 0 h 6858000"/>
              <a:gd name="connsiteX0" fmla="*/ 0 w 7086599"/>
              <a:gd name="connsiteY0" fmla="*/ 0 h 6858000"/>
              <a:gd name="connsiteX1" fmla="*/ 7086599 w 7086599"/>
              <a:gd name="connsiteY1" fmla="*/ 0 h 6858000"/>
              <a:gd name="connsiteX2" fmla="*/ 5124449 w 7086599"/>
              <a:gd name="connsiteY2" fmla="*/ 6838950 h 6858000"/>
              <a:gd name="connsiteX3" fmla="*/ 0 w 7086599"/>
              <a:gd name="connsiteY3" fmla="*/ 6858000 h 6858000"/>
              <a:gd name="connsiteX4" fmla="*/ 0 w 7086599"/>
              <a:gd name="connsiteY4" fmla="*/ 0 h 6858000"/>
              <a:gd name="connsiteX0" fmla="*/ 0 w 7086599"/>
              <a:gd name="connsiteY0" fmla="*/ 0 h 6858000"/>
              <a:gd name="connsiteX1" fmla="*/ 7086599 w 7086599"/>
              <a:gd name="connsiteY1" fmla="*/ 0 h 6858000"/>
              <a:gd name="connsiteX2" fmla="*/ 6228846 w 7086599"/>
              <a:gd name="connsiteY2" fmla="*/ 6838950 h 6858000"/>
              <a:gd name="connsiteX3" fmla="*/ 0 w 7086599"/>
              <a:gd name="connsiteY3" fmla="*/ 6858000 h 6858000"/>
              <a:gd name="connsiteX4" fmla="*/ 0 w 7086599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86599" h="6858000">
                <a:moveTo>
                  <a:pt x="0" y="0"/>
                </a:moveTo>
                <a:lnTo>
                  <a:pt x="7086599" y="0"/>
                </a:lnTo>
                <a:lnTo>
                  <a:pt x="6228846" y="683895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7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989699-1B7F-43A8-BA80-E69D1BDC1A04}"/>
              </a:ext>
            </a:extLst>
          </p:cNvPr>
          <p:cNvSpPr txBox="1"/>
          <p:nvPr/>
        </p:nvSpPr>
        <p:spPr>
          <a:xfrm>
            <a:off x="140490" y="2314370"/>
            <a:ext cx="8660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01 . </a:t>
            </a:r>
            <a:r>
              <a:rPr lang="ko-KR" altLang="en-US" sz="32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장애인 문화 체육의 필요성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2E6AF6-9171-4D2A-90C2-F8E48203D2BF}"/>
              </a:ext>
            </a:extLst>
          </p:cNvPr>
          <p:cNvSpPr txBox="1"/>
          <p:nvPr/>
        </p:nvSpPr>
        <p:spPr>
          <a:xfrm>
            <a:off x="140490" y="3292581"/>
            <a:ext cx="8660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02 . </a:t>
            </a:r>
            <a:r>
              <a:rPr lang="ko-KR" altLang="en-US" sz="32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장애인 문화 체육의 현주소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05E991-8DC7-4E31-934A-9118D612A628}"/>
              </a:ext>
            </a:extLst>
          </p:cNvPr>
          <p:cNvSpPr txBox="1"/>
          <p:nvPr/>
        </p:nvSpPr>
        <p:spPr>
          <a:xfrm>
            <a:off x="140490" y="4327287"/>
            <a:ext cx="7527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03 . </a:t>
            </a:r>
            <a:r>
              <a:rPr lang="ko-KR" altLang="en-US" sz="32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장애인 문화 체육 </a:t>
            </a:r>
            <a:r>
              <a:rPr lang="en-US" altLang="ko-KR" sz="32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App </a:t>
            </a:r>
            <a:r>
              <a:rPr lang="ko-KR" altLang="en-US" sz="32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BB9C6D-0373-4543-AB52-3E1C4B094339}"/>
              </a:ext>
            </a:extLst>
          </p:cNvPr>
          <p:cNvSpPr txBox="1"/>
          <p:nvPr/>
        </p:nvSpPr>
        <p:spPr>
          <a:xfrm>
            <a:off x="140489" y="5353976"/>
            <a:ext cx="8660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04 . </a:t>
            </a:r>
            <a:r>
              <a:rPr lang="ko-KR" altLang="en-US" sz="32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장애인 문화 체육 </a:t>
            </a:r>
            <a:r>
              <a:rPr lang="en-US" altLang="ko-KR" sz="32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App</a:t>
            </a:r>
            <a:r>
              <a:rPr lang="ko-KR" altLang="en-US" sz="32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의 향후 발전 방향</a:t>
            </a:r>
          </a:p>
        </p:txBody>
      </p:sp>
    </p:spTree>
    <p:extLst>
      <p:ext uri="{BB962C8B-B14F-4D97-AF65-F5344CB8AC3E}">
        <p14:creationId xmlns:p14="http://schemas.microsoft.com/office/powerpoint/2010/main" val="2582879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E606D53-96E9-4E5E-A9CC-4B9A03836D63}"/>
              </a:ext>
            </a:extLst>
          </p:cNvPr>
          <p:cNvSpPr/>
          <p:nvPr/>
        </p:nvSpPr>
        <p:spPr>
          <a:xfrm>
            <a:off x="5486399" y="2535654"/>
            <a:ext cx="6022427" cy="2878827"/>
          </a:xfrm>
          <a:prstGeom prst="roundRect">
            <a:avLst/>
          </a:prstGeom>
          <a:solidFill>
            <a:srgbClr val="F7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52DD2D-3302-4EDA-9AE3-657836F27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553" y="85003"/>
            <a:ext cx="2676144" cy="4439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AE212AD-D574-452F-880D-55CC2BCBC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1" y="528988"/>
            <a:ext cx="2023872" cy="34999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06C18AC-BEB1-4C94-B462-6E4D2996D5A6}"/>
              </a:ext>
            </a:extLst>
          </p:cNvPr>
          <p:cNvSpPr/>
          <p:nvPr/>
        </p:nvSpPr>
        <p:spPr>
          <a:xfrm>
            <a:off x="0" y="0"/>
            <a:ext cx="9310877" cy="878981"/>
          </a:xfrm>
          <a:custGeom>
            <a:avLst/>
            <a:gdLst>
              <a:gd name="connsiteX0" fmla="*/ 0 w 9310877"/>
              <a:gd name="connsiteY0" fmla="*/ 0 h 878981"/>
              <a:gd name="connsiteX1" fmla="*/ 9310877 w 9310877"/>
              <a:gd name="connsiteY1" fmla="*/ 0 h 878981"/>
              <a:gd name="connsiteX2" fmla="*/ 9310877 w 9310877"/>
              <a:gd name="connsiteY2" fmla="*/ 878981 h 878981"/>
              <a:gd name="connsiteX3" fmla="*/ 0 w 9310877"/>
              <a:gd name="connsiteY3" fmla="*/ 878981 h 878981"/>
              <a:gd name="connsiteX4" fmla="*/ 0 w 9310877"/>
              <a:gd name="connsiteY4" fmla="*/ 0 h 878981"/>
              <a:gd name="connsiteX0" fmla="*/ 0 w 9310877"/>
              <a:gd name="connsiteY0" fmla="*/ 0 h 878981"/>
              <a:gd name="connsiteX1" fmla="*/ 9310877 w 9310877"/>
              <a:gd name="connsiteY1" fmla="*/ 0 h 878981"/>
              <a:gd name="connsiteX2" fmla="*/ 8748902 w 9310877"/>
              <a:gd name="connsiteY2" fmla="*/ 878981 h 878981"/>
              <a:gd name="connsiteX3" fmla="*/ 0 w 9310877"/>
              <a:gd name="connsiteY3" fmla="*/ 878981 h 878981"/>
              <a:gd name="connsiteX4" fmla="*/ 0 w 9310877"/>
              <a:gd name="connsiteY4" fmla="*/ 0 h 878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0877" h="878981">
                <a:moveTo>
                  <a:pt x="0" y="0"/>
                </a:moveTo>
                <a:lnTo>
                  <a:pt x="9310877" y="0"/>
                </a:lnTo>
                <a:lnTo>
                  <a:pt x="8748902" y="878981"/>
                </a:lnTo>
                <a:lnTo>
                  <a:pt x="0" y="878981"/>
                </a:lnTo>
                <a:lnTo>
                  <a:pt x="0" y="0"/>
                </a:lnTo>
                <a:close/>
              </a:path>
            </a:pathLst>
          </a:custGeom>
          <a:solidFill>
            <a:srgbClr val="F7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EB9671-7690-46E5-B1B3-175291F372A3}"/>
              </a:ext>
            </a:extLst>
          </p:cNvPr>
          <p:cNvSpPr txBox="1"/>
          <p:nvPr/>
        </p:nvSpPr>
        <p:spPr>
          <a:xfrm>
            <a:off x="126428" y="60400"/>
            <a:ext cx="853068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03. </a:t>
            </a:r>
            <a:r>
              <a:rPr lang="ko-KR" altLang="en-US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장애인 문화 체육 </a:t>
            </a:r>
            <a:r>
              <a:rPr lang="en-US" altLang="ko-KR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App </a:t>
            </a:r>
            <a:r>
              <a:rPr lang="ko-KR" altLang="en-US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소개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8C4442-0EE1-46A5-A962-80E76113DE01}"/>
              </a:ext>
            </a:extLst>
          </p:cNvPr>
          <p:cNvSpPr txBox="1"/>
          <p:nvPr/>
        </p:nvSpPr>
        <p:spPr>
          <a:xfrm>
            <a:off x="5717818" y="2746922"/>
            <a:ext cx="60224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C000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프로그램</a:t>
            </a:r>
            <a:r>
              <a:rPr lang="en-US" altLang="ko-KR" sz="3200" b="1" dirty="0">
                <a:solidFill>
                  <a:srgbClr val="C000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, </a:t>
            </a:r>
            <a:r>
              <a:rPr lang="ko-KR" altLang="en-US" sz="3200" b="1" dirty="0">
                <a:solidFill>
                  <a:srgbClr val="C000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요일</a:t>
            </a:r>
            <a:r>
              <a:rPr lang="en-US" altLang="ko-KR" sz="3200" b="1" dirty="0">
                <a:solidFill>
                  <a:srgbClr val="C000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/</a:t>
            </a:r>
            <a:r>
              <a:rPr lang="ko-KR" altLang="en-US" sz="3200" b="1" dirty="0">
                <a:solidFill>
                  <a:srgbClr val="C000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시간</a:t>
            </a:r>
            <a:endParaRPr lang="en-US" altLang="ko-KR" sz="3200" b="1" dirty="0">
              <a:solidFill>
                <a:srgbClr val="C00000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sz="3200" b="1" dirty="0">
                <a:solidFill>
                  <a:srgbClr val="C000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이용료</a:t>
            </a:r>
            <a:r>
              <a:rPr lang="ko-KR" altLang="en-US" sz="3200" b="1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까지 </a:t>
            </a:r>
            <a:endParaRPr lang="en-US" altLang="ko-KR" sz="3200" b="1" dirty="0">
              <a:solidFill>
                <a:srgbClr val="786E62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sz="3200" b="1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시설 이용에 필요한 </a:t>
            </a:r>
            <a:endParaRPr lang="en-US" altLang="ko-KR" sz="3200" b="1" dirty="0">
              <a:solidFill>
                <a:srgbClr val="786E62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sz="3200" b="1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정보를 모두 제공해 줄 수 있는</a:t>
            </a:r>
            <a:endParaRPr lang="en-US" altLang="ko-KR" sz="3200" b="1" dirty="0">
              <a:solidFill>
                <a:srgbClr val="786E62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en-US" altLang="ko-KR" sz="3200" b="1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App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9DEB23F-6A45-43A9-9D09-8627D29B0620}"/>
              </a:ext>
            </a:extLst>
          </p:cNvPr>
          <p:cNvSpPr/>
          <p:nvPr/>
        </p:nvSpPr>
        <p:spPr>
          <a:xfrm>
            <a:off x="1335811" y="1114098"/>
            <a:ext cx="3699641" cy="5515732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364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4078913-4980-4083-9BC7-8E308CAD754E}"/>
              </a:ext>
            </a:extLst>
          </p:cNvPr>
          <p:cNvSpPr/>
          <p:nvPr/>
        </p:nvSpPr>
        <p:spPr>
          <a:xfrm>
            <a:off x="1666875" y="2995510"/>
            <a:ext cx="8958262" cy="1519340"/>
          </a:xfrm>
          <a:prstGeom prst="roundRect">
            <a:avLst/>
          </a:prstGeom>
          <a:solidFill>
            <a:srgbClr val="F7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52DD2D-3302-4EDA-9AE3-657836F27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553" y="85003"/>
            <a:ext cx="2676144" cy="4439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48033B-5DF7-49A5-95EF-31B3E3EA2FEB}"/>
              </a:ext>
            </a:extLst>
          </p:cNvPr>
          <p:cNvSpPr txBox="1"/>
          <p:nvPr/>
        </p:nvSpPr>
        <p:spPr>
          <a:xfrm>
            <a:off x="4042170" y="1979847"/>
            <a:ext cx="41076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Contents</a:t>
            </a:r>
            <a:endParaRPr lang="ko-KR" altLang="en-US" sz="6000" b="1" dirty="0">
              <a:solidFill>
                <a:srgbClr val="786E62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AE212AD-D574-452F-880D-55CC2BCBC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1" y="528988"/>
            <a:ext cx="2023872" cy="3499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989699-1B7F-43A8-BA80-E69D1BDC1A04}"/>
              </a:ext>
            </a:extLst>
          </p:cNvPr>
          <p:cNvSpPr txBox="1"/>
          <p:nvPr/>
        </p:nvSpPr>
        <p:spPr>
          <a:xfrm>
            <a:off x="792208" y="3093005"/>
            <a:ext cx="106870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04. </a:t>
            </a:r>
            <a:r>
              <a:rPr lang="ko-KR" altLang="en-US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장애인 문화체육 </a:t>
            </a:r>
            <a:r>
              <a:rPr lang="en-US" altLang="ko-KR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App</a:t>
            </a:r>
            <a:r>
              <a:rPr lang="ko-KR" altLang="en-US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의 </a:t>
            </a:r>
            <a:endParaRPr lang="en-US" altLang="ko-KR" sz="4500" dirty="0">
              <a:solidFill>
                <a:srgbClr val="786E62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algn="ctr"/>
            <a:r>
              <a:rPr lang="ko-KR" altLang="en-US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향후 발전 방향</a:t>
            </a:r>
          </a:p>
        </p:txBody>
      </p:sp>
    </p:spTree>
    <p:extLst>
      <p:ext uri="{BB962C8B-B14F-4D97-AF65-F5344CB8AC3E}">
        <p14:creationId xmlns:p14="http://schemas.microsoft.com/office/powerpoint/2010/main" val="1553969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652DD2D-3302-4EDA-9AE3-657836F27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553" y="85003"/>
            <a:ext cx="2676144" cy="4439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AE212AD-D574-452F-880D-55CC2BCBC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1" y="528988"/>
            <a:ext cx="2023872" cy="34999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06C18AC-BEB1-4C94-B462-6E4D2996D5A6}"/>
              </a:ext>
            </a:extLst>
          </p:cNvPr>
          <p:cNvSpPr/>
          <p:nvPr/>
        </p:nvSpPr>
        <p:spPr>
          <a:xfrm>
            <a:off x="0" y="0"/>
            <a:ext cx="9310877" cy="878981"/>
          </a:xfrm>
          <a:custGeom>
            <a:avLst/>
            <a:gdLst>
              <a:gd name="connsiteX0" fmla="*/ 0 w 9310877"/>
              <a:gd name="connsiteY0" fmla="*/ 0 h 878981"/>
              <a:gd name="connsiteX1" fmla="*/ 9310877 w 9310877"/>
              <a:gd name="connsiteY1" fmla="*/ 0 h 878981"/>
              <a:gd name="connsiteX2" fmla="*/ 9310877 w 9310877"/>
              <a:gd name="connsiteY2" fmla="*/ 878981 h 878981"/>
              <a:gd name="connsiteX3" fmla="*/ 0 w 9310877"/>
              <a:gd name="connsiteY3" fmla="*/ 878981 h 878981"/>
              <a:gd name="connsiteX4" fmla="*/ 0 w 9310877"/>
              <a:gd name="connsiteY4" fmla="*/ 0 h 878981"/>
              <a:gd name="connsiteX0" fmla="*/ 0 w 9310877"/>
              <a:gd name="connsiteY0" fmla="*/ 0 h 878981"/>
              <a:gd name="connsiteX1" fmla="*/ 9310877 w 9310877"/>
              <a:gd name="connsiteY1" fmla="*/ 0 h 878981"/>
              <a:gd name="connsiteX2" fmla="*/ 8748902 w 9310877"/>
              <a:gd name="connsiteY2" fmla="*/ 878981 h 878981"/>
              <a:gd name="connsiteX3" fmla="*/ 0 w 9310877"/>
              <a:gd name="connsiteY3" fmla="*/ 878981 h 878981"/>
              <a:gd name="connsiteX4" fmla="*/ 0 w 9310877"/>
              <a:gd name="connsiteY4" fmla="*/ 0 h 878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0877" h="878981">
                <a:moveTo>
                  <a:pt x="0" y="0"/>
                </a:moveTo>
                <a:lnTo>
                  <a:pt x="9310877" y="0"/>
                </a:lnTo>
                <a:lnTo>
                  <a:pt x="8748902" y="878981"/>
                </a:lnTo>
                <a:lnTo>
                  <a:pt x="0" y="878981"/>
                </a:lnTo>
                <a:lnTo>
                  <a:pt x="0" y="0"/>
                </a:lnTo>
                <a:close/>
              </a:path>
            </a:pathLst>
          </a:custGeom>
          <a:solidFill>
            <a:srgbClr val="F7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EB9671-7690-46E5-B1B3-175291F372A3}"/>
              </a:ext>
            </a:extLst>
          </p:cNvPr>
          <p:cNvSpPr txBox="1"/>
          <p:nvPr/>
        </p:nvSpPr>
        <p:spPr>
          <a:xfrm>
            <a:off x="126428" y="60400"/>
            <a:ext cx="853068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04. App</a:t>
            </a:r>
            <a:r>
              <a:rPr lang="ko-KR" altLang="en-US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의 향후 발전 방향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2DB540-A74E-43A7-9407-0C5F6D9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855" y="3563272"/>
            <a:ext cx="4051116" cy="27007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274D05-FFE7-40CD-9F6E-0A0FF0E3CE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3542724"/>
            <a:ext cx="2700744" cy="27007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F6628D0-B54B-4ECD-9FF0-B1D3CCAF1C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534" y="1355119"/>
            <a:ext cx="2464024" cy="24640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17D9FDA-E1F8-4E9D-980F-F70554C938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69" y="1317718"/>
            <a:ext cx="2464024" cy="2464024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C8E0C3F-BF59-42F4-AEE4-6916E73DB624}"/>
              </a:ext>
            </a:extLst>
          </p:cNvPr>
          <p:cNvSpPr/>
          <p:nvPr/>
        </p:nvSpPr>
        <p:spPr>
          <a:xfrm>
            <a:off x="5691883" y="1715784"/>
            <a:ext cx="6215865" cy="4253501"/>
          </a:xfrm>
          <a:prstGeom prst="roundRect">
            <a:avLst/>
          </a:prstGeom>
          <a:solidFill>
            <a:srgbClr val="F7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8C4442-0EE1-46A5-A962-80E76113DE01}"/>
              </a:ext>
            </a:extLst>
          </p:cNvPr>
          <p:cNvSpPr txBox="1"/>
          <p:nvPr/>
        </p:nvSpPr>
        <p:spPr>
          <a:xfrm>
            <a:off x="5986146" y="1916729"/>
            <a:ext cx="6022428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정부 각 부처에서 운영하는</a:t>
            </a:r>
            <a:endParaRPr lang="en-US" altLang="ko-KR" sz="3000" b="1" dirty="0">
              <a:solidFill>
                <a:srgbClr val="786E62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sz="3000" b="1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장애인 문화체육 공공시설의</a:t>
            </a:r>
            <a:endParaRPr lang="en-US" altLang="ko-KR" sz="3000" b="1" dirty="0">
              <a:solidFill>
                <a:srgbClr val="786E62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sz="3000" b="1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데이터만 제공하였으나</a:t>
            </a:r>
            <a:r>
              <a:rPr lang="en-US" altLang="ko-KR" sz="3000" b="1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,</a:t>
            </a:r>
          </a:p>
          <a:p>
            <a:r>
              <a:rPr lang="ko-KR" altLang="en-US" sz="3000" b="1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사전 조사 후</a:t>
            </a:r>
            <a:endParaRPr lang="en-US" altLang="ko-KR" sz="3000" b="1" dirty="0">
              <a:solidFill>
                <a:srgbClr val="786E62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sz="3000" b="1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장애인이 이용하기에 무리가 없는</a:t>
            </a:r>
            <a:endParaRPr lang="en-US" altLang="ko-KR" sz="3000" b="1" dirty="0">
              <a:solidFill>
                <a:srgbClr val="786E62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sz="3000" b="1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endParaRPr lang="en-US" altLang="ko-KR" sz="3000" b="1" dirty="0">
              <a:solidFill>
                <a:srgbClr val="786E62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sz="3500" b="1" dirty="0">
                <a:solidFill>
                  <a:srgbClr val="C000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지자체 및 민간시설의 </a:t>
            </a:r>
            <a:endParaRPr lang="en-US" altLang="ko-KR" sz="3500" b="1" dirty="0">
              <a:solidFill>
                <a:srgbClr val="C00000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sz="3500" b="1" dirty="0">
                <a:solidFill>
                  <a:srgbClr val="C000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데이터 업데이트</a:t>
            </a:r>
            <a:endParaRPr lang="en-US" altLang="ko-KR" sz="3500" b="1" dirty="0">
              <a:solidFill>
                <a:srgbClr val="C00000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2720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652DD2D-3302-4EDA-9AE3-657836F27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553" y="85003"/>
            <a:ext cx="2676144" cy="4439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AE212AD-D574-452F-880D-55CC2BCBC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1" y="528988"/>
            <a:ext cx="2023872" cy="34999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06C18AC-BEB1-4C94-B462-6E4D2996D5A6}"/>
              </a:ext>
            </a:extLst>
          </p:cNvPr>
          <p:cNvSpPr/>
          <p:nvPr/>
        </p:nvSpPr>
        <p:spPr>
          <a:xfrm>
            <a:off x="0" y="0"/>
            <a:ext cx="9310877" cy="878981"/>
          </a:xfrm>
          <a:custGeom>
            <a:avLst/>
            <a:gdLst>
              <a:gd name="connsiteX0" fmla="*/ 0 w 9310877"/>
              <a:gd name="connsiteY0" fmla="*/ 0 h 878981"/>
              <a:gd name="connsiteX1" fmla="*/ 9310877 w 9310877"/>
              <a:gd name="connsiteY1" fmla="*/ 0 h 878981"/>
              <a:gd name="connsiteX2" fmla="*/ 9310877 w 9310877"/>
              <a:gd name="connsiteY2" fmla="*/ 878981 h 878981"/>
              <a:gd name="connsiteX3" fmla="*/ 0 w 9310877"/>
              <a:gd name="connsiteY3" fmla="*/ 878981 h 878981"/>
              <a:gd name="connsiteX4" fmla="*/ 0 w 9310877"/>
              <a:gd name="connsiteY4" fmla="*/ 0 h 878981"/>
              <a:gd name="connsiteX0" fmla="*/ 0 w 9310877"/>
              <a:gd name="connsiteY0" fmla="*/ 0 h 878981"/>
              <a:gd name="connsiteX1" fmla="*/ 9310877 w 9310877"/>
              <a:gd name="connsiteY1" fmla="*/ 0 h 878981"/>
              <a:gd name="connsiteX2" fmla="*/ 8748902 w 9310877"/>
              <a:gd name="connsiteY2" fmla="*/ 878981 h 878981"/>
              <a:gd name="connsiteX3" fmla="*/ 0 w 9310877"/>
              <a:gd name="connsiteY3" fmla="*/ 878981 h 878981"/>
              <a:gd name="connsiteX4" fmla="*/ 0 w 9310877"/>
              <a:gd name="connsiteY4" fmla="*/ 0 h 878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0877" h="878981">
                <a:moveTo>
                  <a:pt x="0" y="0"/>
                </a:moveTo>
                <a:lnTo>
                  <a:pt x="9310877" y="0"/>
                </a:lnTo>
                <a:lnTo>
                  <a:pt x="8748902" y="878981"/>
                </a:lnTo>
                <a:lnTo>
                  <a:pt x="0" y="878981"/>
                </a:lnTo>
                <a:lnTo>
                  <a:pt x="0" y="0"/>
                </a:lnTo>
                <a:close/>
              </a:path>
            </a:pathLst>
          </a:custGeom>
          <a:solidFill>
            <a:srgbClr val="F7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EB9671-7690-46E5-B1B3-175291F372A3}"/>
              </a:ext>
            </a:extLst>
          </p:cNvPr>
          <p:cNvSpPr txBox="1"/>
          <p:nvPr/>
        </p:nvSpPr>
        <p:spPr>
          <a:xfrm>
            <a:off x="126428" y="60400"/>
            <a:ext cx="853068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04. App</a:t>
            </a:r>
            <a:r>
              <a:rPr lang="ko-KR" altLang="en-US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의 향후 발전 방향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C8E0C3F-BF59-42F4-AEE4-6916E73DB624}"/>
              </a:ext>
            </a:extLst>
          </p:cNvPr>
          <p:cNvSpPr/>
          <p:nvPr/>
        </p:nvSpPr>
        <p:spPr>
          <a:xfrm>
            <a:off x="5691884" y="1869897"/>
            <a:ext cx="4952144" cy="3664128"/>
          </a:xfrm>
          <a:prstGeom prst="roundRect">
            <a:avLst/>
          </a:prstGeom>
          <a:solidFill>
            <a:srgbClr val="F7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8C4442-0EE1-46A5-A962-80E76113DE01}"/>
              </a:ext>
            </a:extLst>
          </p:cNvPr>
          <p:cNvSpPr txBox="1"/>
          <p:nvPr/>
        </p:nvSpPr>
        <p:spPr>
          <a:xfrm>
            <a:off x="5921149" y="2325756"/>
            <a:ext cx="60224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C000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검색기능의 추가</a:t>
            </a:r>
            <a:r>
              <a:rPr lang="ko-KR" altLang="en-US" sz="3000" b="1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로</a:t>
            </a:r>
            <a:endParaRPr lang="en-US" altLang="ko-KR" sz="3000" b="1" dirty="0">
              <a:solidFill>
                <a:srgbClr val="786E62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sz="3000" b="1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이용자가 원하는</a:t>
            </a:r>
            <a:endParaRPr lang="en-US" altLang="ko-KR" sz="3000" b="1" dirty="0">
              <a:solidFill>
                <a:srgbClr val="786E62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sz="3000" b="1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프로그램을 검색만 하면</a:t>
            </a:r>
            <a:r>
              <a:rPr lang="en-US" altLang="ko-KR" sz="3000" b="1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,</a:t>
            </a:r>
          </a:p>
          <a:p>
            <a:r>
              <a:rPr lang="ko-KR" altLang="en-US" sz="3000" b="1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관련된 문화 체육 시설을 </a:t>
            </a:r>
            <a:endParaRPr lang="en-US" altLang="ko-KR" sz="3000" b="1" dirty="0">
              <a:solidFill>
                <a:srgbClr val="786E62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sz="3000" b="1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한번에 찾아 볼 수 있는 </a:t>
            </a:r>
            <a:endParaRPr lang="en-US" altLang="ko-KR" sz="3000" b="1" dirty="0">
              <a:solidFill>
                <a:srgbClr val="786E62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sz="3000" b="1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시스템 업데이트</a:t>
            </a:r>
            <a:endParaRPr lang="en-US" altLang="ko-KR" sz="3000" b="1" dirty="0">
              <a:solidFill>
                <a:srgbClr val="786E62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5" name="그래픽 4" descr="돋보기">
            <a:extLst>
              <a:ext uri="{FF2B5EF4-FFF2-40B4-BE49-F238E27FC236}">
                <a16:creationId xmlns:a16="http://schemas.microsoft.com/office/drawing/2014/main" id="{660599D3-5750-44C2-BE3E-B0022327C6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04663" y="2969232"/>
            <a:ext cx="1678113" cy="1678113"/>
          </a:xfrm>
          <a:prstGeom prst="rect">
            <a:avLst/>
          </a:prstGeom>
        </p:spPr>
      </p:pic>
      <p:pic>
        <p:nvPicPr>
          <p:cNvPr id="8" name="그래픽 7" descr="스마트폰">
            <a:extLst>
              <a:ext uri="{FF2B5EF4-FFF2-40B4-BE49-F238E27FC236}">
                <a16:creationId xmlns:a16="http://schemas.microsoft.com/office/drawing/2014/main" id="{C1FF80BD-4908-4208-B39D-259E5B10CD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5556" y="1660220"/>
            <a:ext cx="5296328" cy="451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161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4078913-4980-4083-9BC7-8E308CAD754E}"/>
              </a:ext>
            </a:extLst>
          </p:cNvPr>
          <p:cNvSpPr/>
          <p:nvPr/>
        </p:nvSpPr>
        <p:spPr>
          <a:xfrm>
            <a:off x="1666875" y="2995510"/>
            <a:ext cx="8958262" cy="1519340"/>
          </a:xfrm>
          <a:prstGeom prst="roundRect">
            <a:avLst/>
          </a:prstGeom>
          <a:solidFill>
            <a:srgbClr val="F7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52DD2D-3302-4EDA-9AE3-657836F27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553" y="85003"/>
            <a:ext cx="2676144" cy="4439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48033B-5DF7-49A5-95EF-31B3E3EA2FEB}"/>
              </a:ext>
            </a:extLst>
          </p:cNvPr>
          <p:cNvSpPr txBox="1"/>
          <p:nvPr/>
        </p:nvSpPr>
        <p:spPr>
          <a:xfrm>
            <a:off x="4042170" y="1979847"/>
            <a:ext cx="41076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Contents</a:t>
            </a:r>
            <a:endParaRPr lang="ko-KR" altLang="en-US" sz="6000" b="1" dirty="0">
              <a:solidFill>
                <a:srgbClr val="786E62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AE212AD-D574-452F-880D-55CC2BCBC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1" y="528988"/>
            <a:ext cx="2023872" cy="3499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989699-1B7F-43A8-BA80-E69D1BDC1A04}"/>
              </a:ext>
            </a:extLst>
          </p:cNvPr>
          <p:cNvSpPr txBox="1"/>
          <p:nvPr/>
        </p:nvSpPr>
        <p:spPr>
          <a:xfrm>
            <a:off x="802482" y="3362765"/>
            <a:ext cx="1068704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05</a:t>
            </a:r>
            <a:r>
              <a:rPr lang="en-US" altLang="ko-KR" sz="450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. </a:t>
            </a:r>
            <a:r>
              <a:rPr lang="ko-KR" altLang="en-US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3002110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652DD2D-3302-4EDA-9AE3-657836F27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553" y="85003"/>
            <a:ext cx="2676144" cy="4439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AE212AD-D574-452F-880D-55CC2BCBC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1" y="528988"/>
            <a:ext cx="2023872" cy="34999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06C18AC-BEB1-4C94-B462-6E4D2996D5A6}"/>
              </a:ext>
            </a:extLst>
          </p:cNvPr>
          <p:cNvSpPr/>
          <p:nvPr/>
        </p:nvSpPr>
        <p:spPr>
          <a:xfrm>
            <a:off x="0" y="0"/>
            <a:ext cx="9310877" cy="878981"/>
          </a:xfrm>
          <a:custGeom>
            <a:avLst/>
            <a:gdLst>
              <a:gd name="connsiteX0" fmla="*/ 0 w 9310877"/>
              <a:gd name="connsiteY0" fmla="*/ 0 h 878981"/>
              <a:gd name="connsiteX1" fmla="*/ 9310877 w 9310877"/>
              <a:gd name="connsiteY1" fmla="*/ 0 h 878981"/>
              <a:gd name="connsiteX2" fmla="*/ 9310877 w 9310877"/>
              <a:gd name="connsiteY2" fmla="*/ 878981 h 878981"/>
              <a:gd name="connsiteX3" fmla="*/ 0 w 9310877"/>
              <a:gd name="connsiteY3" fmla="*/ 878981 h 878981"/>
              <a:gd name="connsiteX4" fmla="*/ 0 w 9310877"/>
              <a:gd name="connsiteY4" fmla="*/ 0 h 878981"/>
              <a:gd name="connsiteX0" fmla="*/ 0 w 9310877"/>
              <a:gd name="connsiteY0" fmla="*/ 0 h 878981"/>
              <a:gd name="connsiteX1" fmla="*/ 9310877 w 9310877"/>
              <a:gd name="connsiteY1" fmla="*/ 0 h 878981"/>
              <a:gd name="connsiteX2" fmla="*/ 8748902 w 9310877"/>
              <a:gd name="connsiteY2" fmla="*/ 878981 h 878981"/>
              <a:gd name="connsiteX3" fmla="*/ 0 w 9310877"/>
              <a:gd name="connsiteY3" fmla="*/ 878981 h 878981"/>
              <a:gd name="connsiteX4" fmla="*/ 0 w 9310877"/>
              <a:gd name="connsiteY4" fmla="*/ 0 h 878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0877" h="878981">
                <a:moveTo>
                  <a:pt x="0" y="0"/>
                </a:moveTo>
                <a:lnTo>
                  <a:pt x="9310877" y="0"/>
                </a:lnTo>
                <a:lnTo>
                  <a:pt x="8748902" y="878981"/>
                </a:lnTo>
                <a:lnTo>
                  <a:pt x="0" y="878981"/>
                </a:lnTo>
                <a:lnTo>
                  <a:pt x="0" y="0"/>
                </a:lnTo>
                <a:close/>
              </a:path>
            </a:pathLst>
          </a:custGeom>
          <a:solidFill>
            <a:srgbClr val="F7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EB9671-7690-46E5-B1B3-175291F372A3}"/>
              </a:ext>
            </a:extLst>
          </p:cNvPr>
          <p:cNvSpPr txBox="1"/>
          <p:nvPr/>
        </p:nvSpPr>
        <p:spPr>
          <a:xfrm>
            <a:off x="126428" y="60400"/>
            <a:ext cx="853068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05. </a:t>
            </a:r>
            <a:r>
              <a:rPr lang="ko-KR" altLang="en-US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결론</a:t>
            </a:r>
          </a:p>
        </p:txBody>
      </p:sp>
      <p:sp>
        <p:nvSpPr>
          <p:cNvPr id="17" name="직사각형 12">
            <a:extLst>
              <a:ext uri="{FF2B5EF4-FFF2-40B4-BE49-F238E27FC236}">
                <a16:creationId xmlns:a16="http://schemas.microsoft.com/office/drawing/2014/main" id="{7EF0FA72-D573-4F72-A044-52A1C9A2E0F0}"/>
              </a:ext>
            </a:extLst>
          </p:cNvPr>
          <p:cNvSpPr/>
          <p:nvPr/>
        </p:nvSpPr>
        <p:spPr>
          <a:xfrm>
            <a:off x="5029200" y="2884025"/>
            <a:ext cx="7162800" cy="3073018"/>
          </a:xfrm>
          <a:custGeom>
            <a:avLst/>
            <a:gdLst>
              <a:gd name="connsiteX0" fmla="*/ 0 w 5267325"/>
              <a:gd name="connsiteY0" fmla="*/ 0 h 3073018"/>
              <a:gd name="connsiteX1" fmla="*/ 5267325 w 5267325"/>
              <a:gd name="connsiteY1" fmla="*/ 0 h 3073018"/>
              <a:gd name="connsiteX2" fmla="*/ 5267325 w 5267325"/>
              <a:gd name="connsiteY2" fmla="*/ 3073018 h 3073018"/>
              <a:gd name="connsiteX3" fmla="*/ 0 w 5267325"/>
              <a:gd name="connsiteY3" fmla="*/ 3073018 h 3073018"/>
              <a:gd name="connsiteX4" fmla="*/ 0 w 5267325"/>
              <a:gd name="connsiteY4" fmla="*/ 0 h 3073018"/>
              <a:gd name="connsiteX0" fmla="*/ 1905000 w 7172325"/>
              <a:gd name="connsiteY0" fmla="*/ 0 h 3073018"/>
              <a:gd name="connsiteX1" fmla="*/ 7172325 w 7172325"/>
              <a:gd name="connsiteY1" fmla="*/ 0 h 3073018"/>
              <a:gd name="connsiteX2" fmla="*/ 7172325 w 7172325"/>
              <a:gd name="connsiteY2" fmla="*/ 3073018 h 3073018"/>
              <a:gd name="connsiteX3" fmla="*/ 0 w 7172325"/>
              <a:gd name="connsiteY3" fmla="*/ 3053968 h 3073018"/>
              <a:gd name="connsiteX4" fmla="*/ 1905000 w 7172325"/>
              <a:gd name="connsiteY4" fmla="*/ 0 h 3073018"/>
              <a:gd name="connsiteX0" fmla="*/ 1895475 w 7162800"/>
              <a:gd name="connsiteY0" fmla="*/ 0 h 3073018"/>
              <a:gd name="connsiteX1" fmla="*/ 7162800 w 7162800"/>
              <a:gd name="connsiteY1" fmla="*/ 0 h 3073018"/>
              <a:gd name="connsiteX2" fmla="*/ 7162800 w 7162800"/>
              <a:gd name="connsiteY2" fmla="*/ 3073018 h 3073018"/>
              <a:gd name="connsiteX3" fmla="*/ 0 w 7162800"/>
              <a:gd name="connsiteY3" fmla="*/ 3063493 h 3073018"/>
              <a:gd name="connsiteX4" fmla="*/ 1895475 w 7162800"/>
              <a:gd name="connsiteY4" fmla="*/ 0 h 307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62800" h="3073018">
                <a:moveTo>
                  <a:pt x="1895475" y="0"/>
                </a:moveTo>
                <a:lnTo>
                  <a:pt x="7162800" y="0"/>
                </a:lnTo>
                <a:lnTo>
                  <a:pt x="7162800" y="3073018"/>
                </a:lnTo>
                <a:lnTo>
                  <a:pt x="0" y="3063493"/>
                </a:lnTo>
                <a:lnTo>
                  <a:pt x="1895475" y="0"/>
                </a:lnTo>
                <a:close/>
              </a:path>
            </a:pathLst>
          </a:custGeom>
          <a:solidFill>
            <a:srgbClr val="786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8">
            <a:extLst>
              <a:ext uri="{FF2B5EF4-FFF2-40B4-BE49-F238E27FC236}">
                <a16:creationId xmlns:a16="http://schemas.microsoft.com/office/drawing/2014/main" id="{45158131-E042-4925-A308-C026C842D3F6}"/>
              </a:ext>
            </a:extLst>
          </p:cNvPr>
          <p:cNvSpPr/>
          <p:nvPr/>
        </p:nvSpPr>
        <p:spPr>
          <a:xfrm>
            <a:off x="0" y="1763987"/>
            <a:ext cx="7647076" cy="3095304"/>
          </a:xfrm>
          <a:custGeom>
            <a:avLst/>
            <a:gdLst>
              <a:gd name="connsiteX0" fmla="*/ 0 w 7086599"/>
              <a:gd name="connsiteY0" fmla="*/ 0 h 6858000"/>
              <a:gd name="connsiteX1" fmla="*/ 7086599 w 7086599"/>
              <a:gd name="connsiteY1" fmla="*/ 0 h 6858000"/>
              <a:gd name="connsiteX2" fmla="*/ 7086599 w 7086599"/>
              <a:gd name="connsiteY2" fmla="*/ 6858000 h 6858000"/>
              <a:gd name="connsiteX3" fmla="*/ 0 w 7086599"/>
              <a:gd name="connsiteY3" fmla="*/ 6858000 h 6858000"/>
              <a:gd name="connsiteX4" fmla="*/ 0 w 7086599"/>
              <a:gd name="connsiteY4" fmla="*/ 0 h 6858000"/>
              <a:gd name="connsiteX0" fmla="*/ 0 w 7086599"/>
              <a:gd name="connsiteY0" fmla="*/ 0 h 6858000"/>
              <a:gd name="connsiteX1" fmla="*/ 7086599 w 7086599"/>
              <a:gd name="connsiteY1" fmla="*/ 0 h 6858000"/>
              <a:gd name="connsiteX2" fmla="*/ 5124449 w 7086599"/>
              <a:gd name="connsiteY2" fmla="*/ 6838950 h 6858000"/>
              <a:gd name="connsiteX3" fmla="*/ 0 w 7086599"/>
              <a:gd name="connsiteY3" fmla="*/ 6858000 h 6858000"/>
              <a:gd name="connsiteX4" fmla="*/ 0 w 7086599"/>
              <a:gd name="connsiteY4" fmla="*/ 0 h 6858000"/>
              <a:gd name="connsiteX0" fmla="*/ 0 w 7086599"/>
              <a:gd name="connsiteY0" fmla="*/ 0 h 6976522"/>
              <a:gd name="connsiteX1" fmla="*/ 7086599 w 7086599"/>
              <a:gd name="connsiteY1" fmla="*/ 0 h 6976522"/>
              <a:gd name="connsiteX2" fmla="*/ 5219405 w 7086599"/>
              <a:gd name="connsiteY2" fmla="*/ 6976522 h 6976522"/>
              <a:gd name="connsiteX3" fmla="*/ 0 w 7086599"/>
              <a:gd name="connsiteY3" fmla="*/ 6858000 h 6976522"/>
              <a:gd name="connsiteX4" fmla="*/ 0 w 7086599"/>
              <a:gd name="connsiteY4" fmla="*/ 0 h 6976522"/>
              <a:gd name="connsiteX0" fmla="*/ 0 w 7086599"/>
              <a:gd name="connsiteY0" fmla="*/ 0 h 7068235"/>
              <a:gd name="connsiteX1" fmla="*/ 7086599 w 7086599"/>
              <a:gd name="connsiteY1" fmla="*/ 0 h 7068235"/>
              <a:gd name="connsiteX2" fmla="*/ 5247892 w 7086599"/>
              <a:gd name="connsiteY2" fmla="*/ 7068235 h 7068235"/>
              <a:gd name="connsiteX3" fmla="*/ 0 w 7086599"/>
              <a:gd name="connsiteY3" fmla="*/ 6858000 h 7068235"/>
              <a:gd name="connsiteX4" fmla="*/ 0 w 7086599"/>
              <a:gd name="connsiteY4" fmla="*/ 0 h 7068235"/>
              <a:gd name="connsiteX0" fmla="*/ 0 w 7067607"/>
              <a:gd name="connsiteY0" fmla="*/ 22928 h 7091163"/>
              <a:gd name="connsiteX1" fmla="*/ 7067607 w 7067607"/>
              <a:gd name="connsiteY1" fmla="*/ 0 h 7091163"/>
              <a:gd name="connsiteX2" fmla="*/ 5247892 w 7067607"/>
              <a:gd name="connsiteY2" fmla="*/ 7091163 h 7091163"/>
              <a:gd name="connsiteX3" fmla="*/ 0 w 7067607"/>
              <a:gd name="connsiteY3" fmla="*/ 6880928 h 7091163"/>
              <a:gd name="connsiteX4" fmla="*/ 0 w 7067607"/>
              <a:gd name="connsiteY4" fmla="*/ 22928 h 7091163"/>
              <a:gd name="connsiteX0" fmla="*/ 0 w 7067607"/>
              <a:gd name="connsiteY0" fmla="*/ 22928 h 7114091"/>
              <a:gd name="connsiteX1" fmla="*/ 7067607 w 7067607"/>
              <a:gd name="connsiteY1" fmla="*/ 0 h 7114091"/>
              <a:gd name="connsiteX2" fmla="*/ 5238397 w 7067607"/>
              <a:gd name="connsiteY2" fmla="*/ 7114091 h 7114091"/>
              <a:gd name="connsiteX3" fmla="*/ 0 w 7067607"/>
              <a:gd name="connsiteY3" fmla="*/ 6880928 h 7114091"/>
              <a:gd name="connsiteX4" fmla="*/ 0 w 7067607"/>
              <a:gd name="connsiteY4" fmla="*/ 22928 h 7114091"/>
              <a:gd name="connsiteX0" fmla="*/ 0 w 7067607"/>
              <a:gd name="connsiteY0" fmla="*/ 22928 h 6930662"/>
              <a:gd name="connsiteX1" fmla="*/ 7067607 w 7067607"/>
              <a:gd name="connsiteY1" fmla="*/ 0 h 6930662"/>
              <a:gd name="connsiteX2" fmla="*/ 5295371 w 7067607"/>
              <a:gd name="connsiteY2" fmla="*/ 6930662 h 6930662"/>
              <a:gd name="connsiteX3" fmla="*/ 0 w 7067607"/>
              <a:gd name="connsiteY3" fmla="*/ 6880928 h 6930662"/>
              <a:gd name="connsiteX4" fmla="*/ 0 w 7067607"/>
              <a:gd name="connsiteY4" fmla="*/ 22928 h 6930662"/>
              <a:gd name="connsiteX0" fmla="*/ 0 w 7067607"/>
              <a:gd name="connsiteY0" fmla="*/ 22928 h 6907734"/>
              <a:gd name="connsiteX1" fmla="*/ 7067607 w 7067607"/>
              <a:gd name="connsiteY1" fmla="*/ 0 h 6907734"/>
              <a:gd name="connsiteX2" fmla="*/ 5295372 w 7067607"/>
              <a:gd name="connsiteY2" fmla="*/ 6907734 h 6907734"/>
              <a:gd name="connsiteX3" fmla="*/ 0 w 7067607"/>
              <a:gd name="connsiteY3" fmla="*/ 6880928 h 6907734"/>
              <a:gd name="connsiteX4" fmla="*/ 0 w 7067607"/>
              <a:gd name="connsiteY4" fmla="*/ 22928 h 6907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67607" h="6907734">
                <a:moveTo>
                  <a:pt x="0" y="22928"/>
                </a:moveTo>
                <a:lnTo>
                  <a:pt x="7067607" y="0"/>
                </a:lnTo>
                <a:lnTo>
                  <a:pt x="5295372" y="6907734"/>
                </a:lnTo>
                <a:lnTo>
                  <a:pt x="0" y="6880928"/>
                </a:lnTo>
                <a:lnTo>
                  <a:pt x="0" y="22928"/>
                </a:lnTo>
                <a:close/>
              </a:path>
            </a:pathLst>
          </a:custGeom>
          <a:solidFill>
            <a:srgbClr val="F7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D236A9-310B-4232-8A84-E1CF8F253705}"/>
              </a:ext>
            </a:extLst>
          </p:cNvPr>
          <p:cNvSpPr txBox="1"/>
          <p:nvPr/>
        </p:nvSpPr>
        <p:spPr>
          <a:xfrm>
            <a:off x="-211018" y="2128209"/>
            <a:ext cx="643371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1. </a:t>
            </a:r>
            <a:r>
              <a:rPr lang="ko-KR" altLang="en-US" sz="27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장애인을 위한 시설 부재</a:t>
            </a:r>
            <a:endParaRPr lang="en-US" altLang="ko-KR" sz="2700" dirty="0">
              <a:solidFill>
                <a:srgbClr val="786E62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742950" indent="-742950" algn="ctr">
              <a:buAutoNum type="arabicPeriod"/>
            </a:pPr>
            <a:endParaRPr lang="en-US" altLang="ko-KR" sz="2700" dirty="0">
              <a:solidFill>
                <a:srgbClr val="786E62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algn="ctr"/>
            <a:r>
              <a:rPr lang="en-US" altLang="ko-KR" sz="27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2. </a:t>
            </a:r>
            <a:r>
              <a:rPr lang="ko-KR" altLang="en-US" sz="27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장애인의 여가활동 부재</a:t>
            </a:r>
            <a:endParaRPr lang="en-US" altLang="ko-KR" sz="2700" dirty="0">
              <a:solidFill>
                <a:srgbClr val="786E62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742950" indent="-742950" algn="ctr">
              <a:buAutoNum type="arabicPeriod"/>
            </a:pPr>
            <a:endParaRPr lang="en-US" altLang="ko-KR" sz="2700" dirty="0">
              <a:solidFill>
                <a:srgbClr val="786E62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algn="ctr"/>
            <a:r>
              <a:rPr lang="en-US" altLang="ko-KR" sz="27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3. </a:t>
            </a:r>
            <a:r>
              <a:rPr lang="ko-KR" altLang="en-US" sz="27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장애인을 위한 문화체육</a:t>
            </a:r>
            <a:r>
              <a:rPr lang="en-US" altLang="ko-KR" sz="27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7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시설과 </a:t>
            </a:r>
            <a:endParaRPr lang="en-US" altLang="ko-KR" sz="2700" dirty="0">
              <a:solidFill>
                <a:srgbClr val="786E62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algn="ctr"/>
            <a:r>
              <a:rPr lang="en-US" altLang="ko-KR" sz="27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   </a:t>
            </a:r>
            <a:r>
              <a:rPr lang="ko-KR" altLang="en-US" sz="27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프로그램의 낮은 정보 접근성</a:t>
            </a:r>
            <a:endParaRPr lang="en-US" altLang="ko-KR" sz="2700" dirty="0">
              <a:solidFill>
                <a:srgbClr val="786E62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742950" indent="-742950" algn="ctr">
              <a:buAutoNum type="arabicPeriod"/>
            </a:pPr>
            <a:endParaRPr lang="ko-KR" altLang="en-US" sz="3600" dirty="0">
              <a:solidFill>
                <a:srgbClr val="786E62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8C4442-0EE1-46A5-A962-80E76113DE01}"/>
              </a:ext>
            </a:extLst>
          </p:cNvPr>
          <p:cNvSpPr txBox="1"/>
          <p:nvPr/>
        </p:nvSpPr>
        <p:spPr>
          <a:xfrm>
            <a:off x="5671335" y="3331521"/>
            <a:ext cx="6592584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A5A5A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이러한 문제점들을</a:t>
            </a:r>
            <a:endParaRPr lang="en-US" altLang="ko-KR" sz="2800" b="1" dirty="0">
              <a:solidFill>
                <a:srgbClr val="A5A5A5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algn="ctr"/>
            <a:r>
              <a:rPr lang="ko-KR" altLang="en-US" sz="2800" b="1" dirty="0">
                <a:solidFill>
                  <a:srgbClr val="A5A5A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근본적으로 해결할 수는 없지만</a:t>
            </a:r>
            <a:r>
              <a:rPr lang="en-US" altLang="ko-KR" sz="2800" b="1" dirty="0">
                <a:solidFill>
                  <a:srgbClr val="A5A5A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, </a:t>
            </a:r>
          </a:p>
          <a:p>
            <a:pPr algn="ctr"/>
            <a:r>
              <a:rPr lang="ko-KR" altLang="en-US" sz="2800" b="1" dirty="0">
                <a:solidFill>
                  <a:srgbClr val="A5A5A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조금이라도 우리 이웃에게</a:t>
            </a:r>
            <a:endParaRPr lang="en-US" altLang="ko-KR" sz="2800" b="1" dirty="0">
              <a:solidFill>
                <a:srgbClr val="A5A5A5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algn="ctr"/>
            <a:r>
              <a:rPr lang="ko-KR" altLang="en-US" sz="2800" b="1" dirty="0">
                <a:solidFill>
                  <a:srgbClr val="A5A5A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좋은 정보를 제공하기 위해서</a:t>
            </a:r>
            <a:endParaRPr lang="en-US" altLang="ko-KR" sz="2800" b="1" dirty="0">
              <a:solidFill>
                <a:srgbClr val="A5A5A5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algn="ctr"/>
            <a:r>
              <a:rPr lang="ko-KR" altLang="en-US" sz="2800" b="1" dirty="0">
                <a:solidFill>
                  <a:srgbClr val="A5A5A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만든</a:t>
            </a:r>
            <a:r>
              <a:rPr lang="ko-KR" altLang="en-US" sz="2800" b="1" dirty="0">
                <a:solidFill>
                  <a:srgbClr val="F7B4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en-US" altLang="ko-KR" sz="3500" b="1" u="sng" dirty="0">
                <a:solidFill>
                  <a:srgbClr val="F7B4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We are one</a:t>
            </a:r>
            <a:r>
              <a:rPr lang="ko-KR" altLang="en-US" sz="3500" b="1" u="sng" dirty="0">
                <a:solidFill>
                  <a:srgbClr val="F7B4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의 소프트웨어</a:t>
            </a:r>
            <a:endParaRPr lang="en-US" altLang="ko-KR" sz="3500" b="1" u="sng" dirty="0">
              <a:solidFill>
                <a:srgbClr val="F7B400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540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4078913-4980-4083-9BC7-8E308CAD754E}"/>
              </a:ext>
            </a:extLst>
          </p:cNvPr>
          <p:cNvSpPr/>
          <p:nvPr/>
        </p:nvSpPr>
        <p:spPr>
          <a:xfrm>
            <a:off x="1666875" y="2995510"/>
            <a:ext cx="8958262" cy="1519340"/>
          </a:xfrm>
          <a:prstGeom prst="roundRect">
            <a:avLst/>
          </a:prstGeom>
          <a:solidFill>
            <a:srgbClr val="F7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52DD2D-3302-4EDA-9AE3-657836F27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553" y="85003"/>
            <a:ext cx="2676144" cy="4439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48033B-5DF7-49A5-95EF-31B3E3EA2FEB}"/>
              </a:ext>
            </a:extLst>
          </p:cNvPr>
          <p:cNvSpPr txBox="1"/>
          <p:nvPr/>
        </p:nvSpPr>
        <p:spPr>
          <a:xfrm>
            <a:off x="4042170" y="1979847"/>
            <a:ext cx="41076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Contents</a:t>
            </a:r>
            <a:endParaRPr lang="ko-KR" altLang="en-US" sz="6000" b="1" dirty="0">
              <a:solidFill>
                <a:srgbClr val="786E62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AE212AD-D574-452F-880D-55CC2BCBC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1" y="528988"/>
            <a:ext cx="2023872" cy="3499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989699-1B7F-43A8-BA80-E69D1BDC1A04}"/>
              </a:ext>
            </a:extLst>
          </p:cNvPr>
          <p:cNvSpPr txBox="1"/>
          <p:nvPr/>
        </p:nvSpPr>
        <p:spPr>
          <a:xfrm>
            <a:off x="2038350" y="3362765"/>
            <a:ext cx="1068704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01. </a:t>
            </a:r>
            <a:r>
              <a:rPr lang="ko-KR" altLang="en-US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장애인 문화 체육의 필요성</a:t>
            </a:r>
          </a:p>
        </p:txBody>
      </p:sp>
    </p:spTree>
    <p:extLst>
      <p:ext uri="{BB962C8B-B14F-4D97-AF65-F5344CB8AC3E}">
        <p14:creationId xmlns:p14="http://schemas.microsoft.com/office/powerpoint/2010/main" val="780583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2D8EBBC-CCDE-419D-879E-69FF3A013466}"/>
              </a:ext>
            </a:extLst>
          </p:cNvPr>
          <p:cNvSpPr/>
          <p:nvPr/>
        </p:nvSpPr>
        <p:spPr>
          <a:xfrm>
            <a:off x="6898640" y="2777349"/>
            <a:ext cx="4840830" cy="3095131"/>
          </a:xfrm>
          <a:prstGeom prst="roundRect">
            <a:avLst/>
          </a:prstGeom>
          <a:solidFill>
            <a:srgbClr val="F7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52DD2D-3302-4EDA-9AE3-657836F27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553" y="85003"/>
            <a:ext cx="2676144" cy="4439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AE212AD-D574-452F-880D-55CC2BCBC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1" y="528988"/>
            <a:ext cx="2023872" cy="34999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06C18AC-BEB1-4C94-B462-6E4D2996D5A6}"/>
              </a:ext>
            </a:extLst>
          </p:cNvPr>
          <p:cNvSpPr/>
          <p:nvPr/>
        </p:nvSpPr>
        <p:spPr>
          <a:xfrm>
            <a:off x="0" y="0"/>
            <a:ext cx="9310877" cy="878981"/>
          </a:xfrm>
          <a:custGeom>
            <a:avLst/>
            <a:gdLst>
              <a:gd name="connsiteX0" fmla="*/ 0 w 9310877"/>
              <a:gd name="connsiteY0" fmla="*/ 0 h 878981"/>
              <a:gd name="connsiteX1" fmla="*/ 9310877 w 9310877"/>
              <a:gd name="connsiteY1" fmla="*/ 0 h 878981"/>
              <a:gd name="connsiteX2" fmla="*/ 9310877 w 9310877"/>
              <a:gd name="connsiteY2" fmla="*/ 878981 h 878981"/>
              <a:gd name="connsiteX3" fmla="*/ 0 w 9310877"/>
              <a:gd name="connsiteY3" fmla="*/ 878981 h 878981"/>
              <a:gd name="connsiteX4" fmla="*/ 0 w 9310877"/>
              <a:gd name="connsiteY4" fmla="*/ 0 h 878981"/>
              <a:gd name="connsiteX0" fmla="*/ 0 w 9310877"/>
              <a:gd name="connsiteY0" fmla="*/ 0 h 878981"/>
              <a:gd name="connsiteX1" fmla="*/ 9310877 w 9310877"/>
              <a:gd name="connsiteY1" fmla="*/ 0 h 878981"/>
              <a:gd name="connsiteX2" fmla="*/ 8748902 w 9310877"/>
              <a:gd name="connsiteY2" fmla="*/ 878981 h 878981"/>
              <a:gd name="connsiteX3" fmla="*/ 0 w 9310877"/>
              <a:gd name="connsiteY3" fmla="*/ 878981 h 878981"/>
              <a:gd name="connsiteX4" fmla="*/ 0 w 9310877"/>
              <a:gd name="connsiteY4" fmla="*/ 0 h 878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0877" h="878981">
                <a:moveTo>
                  <a:pt x="0" y="0"/>
                </a:moveTo>
                <a:lnTo>
                  <a:pt x="9310877" y="0"/>
                </a:lnTo>
                <a:lnTo>
                  <a:pt x="8748902" y="878981"/>
                </a:lnTo>
                <a:lnTo>
                  <a:pt x="0" y="878981"/>
                </a:lnTo>
                <a:lnTo>
                  <a:pt x="0" y="0"/>
                </a:lnTo>
                <a:close/>
              </a:path>
            </a:pathLst>
          </a:custGeom>
          <a:solidFill>
            <a:srgbClr val="F7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EB9671-7690-46E5-B1B3-175291F372A3}"/>
              </a:ext>
            </a:extLst>
          </p:cNvPr>
          <p:cNvSpPr txBox="1"/>
          <p:nvPr/>
        </p:nvSpPr>
        <p:spPr>
          <a:xfrm>
            <a:off x="126428" y="60400"/>
            <a:ext cx="853068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01. </a:t>
            </a:r>
            <a:r>
              <a:rPr lang="ko-KR" altLang="en-US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장애인 문화 체육의 필요성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0A5371-526A-4445-B8C3-45004451AAE6}"/>
              </a:ext>
            </a:extLst>
          </p:cNvPr>
          <p:cNvSpPr txBox="1"/>
          <p:nvPr/>
        </p:nvSpPr>
        <p:spPr>
          <a:xfrm>
            <a:off x="2654797" y="1517688"/>
            <a:ext cx="68824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체육의 긍정적 효과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85802FE-DCDA-48F4-A30D-93ADC3BF40CB}"/>
              </a:ext>
            </a:extLst>
          </p:cNvPr>
          <p:cNvGrpSpPr/>
          <p:nvPr/>
        </p:nvGrpSpPr>
        <p:grpSpPr>
          <a:xfrm>
            <a:off x="126428" y="2489304"/>
            <a:ext cx="7041233" cy="4189941"/>
            <a:chOff x="2032000" y="2204720"/>
            <a:chExt cx="7894320" cy="4339261"/>
          </a:xfrm>
        </p:grpSpPr>
        <p:graphicFrame>
          <p:nvGraphicFramePr>
            <p:cNvPr id="21" name="차트 20">
              <a:extLst>
                <a:ext uri="{FF2B5EF4-FFF2-40B4-BE49-F238E27FC236}">
                  <a16:creationId xmlns:a16="http://schemas.microsoft.com/office/drawing/2014/main" id="{B13D40E1-2A6B-4827-951E-5FE9F97B169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98608970"/>
                </p:ext>
              </p:extLst>
            </p:nvPr>
          </p:nvGraphicFramePr>
          <p:xfrm>
            <a:off x="2032000" y="2204720"/>
            <a:ext cx="7894320" cy="433926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240EE9D-3ACD-4218-A4E3-50D5F76C9226}"/>
                </a:ext>
              </a:extLst>
            </p:cNvPr>
            <p:cNvSpPr txBox="1"/>
            <p:nvPr/>
          </p:nvSpPr>
          <p:spPr>
            <a:xfrm>
              <a:off x="7880790" y="4151198"/>
              <a:ext cx="1322450" cy="390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체력증진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01AB50-D237-4A8C-9C80-B05A92A620CA}"/>
                </a:ext>
              </a:extLst>
            </p:cNvPr>
            <p:cNvSpPr txBox="1"/>
            <p:nvPr/>
          </p:nvSpPr>
          <p:spPr>
            <a:xfrm>
              <a:off x="2820192" y="4824564"/>
              <a:ext cx="1656080" cy="38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재활치료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E8FA5BB-C008-4EAF-8FDB-75C44FF1A3DA}"/>
                </a:ext>
              </a:extLst>
            </p:cNvPr>
            <p:cNvSpPr txBox="1"/>
            <p:nvPr/>
          </p:nvSpPr>
          <p:spPr>
            <a:xfrm>
              <a:off x="2554583" y="2828459"/>
              <a:ext cx="1845605" cy="38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스트레스 해소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B91338D-575D-48EB-B7E0-3E6BC9E4CC79}"/>
              </a:ext>
            </a:extLst>
          </p:cNvPr>
          <p:cNvSpPr txBox="1"/>
          <p:nvPr/>
        </p:nvSpPr>
        <p:spPr>
          <a:xfrm>
            <a:off x="1171659" y="6534867"/>
            <a:ext cx="4924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장애인생활체육실태조사 </a:t>
            </a:r>
            <a:r>
              <a:rPr lang="en-US" altLang="ko-KR" sz="1400" b="1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: </a:t>
            </a:r>
            <a:r>
              <a:rPr lang="ko-KR" altLang="en-US" sz="1400" b="1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응답자특성별 운동의 효과 </a:t>
            </a:r>
            <a:r>
              <a:rPr lang="en-US" altLang="ko-KR" sz="1400" b="1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2007~2016 (</a:t>
            </a:r>
            <a:r>
              <a:rPr lang="ko-KR" altLang="en-US" sz="1400" b="1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문화체육관광부</a:t>
            </a:r>
            <a:r>
              <a:rPr lang="en-US" altLang="ko-KR" sz="1400" b="1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)</a:t>
            </a:r>
            <a:endParaRPr lang="ko-KR" altLang="en-US" sz="1400" b="1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1A22F96-70AC-48DE-A9C0-8358911B5F9A}"/>
              </a:ext>
            </a:extLst>
          </p:cNvPr>
          <p:cNvSpPr txBox="1"/>
          <p:nvPr/>
        </p:nvSpPr>
        <p:spPr>
          <a:xfrm>
            <a:off x="7172331" y="2860318"/>
            <a:ext cx="5212080" cy="2814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86E62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장애인을 대상으로 실시한</a:t>
            </a:r>
            <a:endParaRPr lang="en-US" altLang="ko-KR" sz="2400" dirty="0">
              <a:solidFill>
                <a:srgbClr val="786E62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86E62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문화체육관광부의 </a:t>
            </a:r>
            <a:endParaRPr lang="en-US" altLang="ko-KR" sz="2400" dirty="0">
              <a:solidFill>
                <a:srgbClr val="786E62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86E62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장애인생활체육실태조사에서 </a:t>
            </a:r>
            <a:endParaRPr lang="en-US" altLang="ko-KR" sz="2400" dirty="0">
              <a:solidFill>
                <a:srgbClr val="786E62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86E62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많은 장애인들이 </a:t>
            </a:r>
            <a:r>
              <a:rPr lang="ko-KR" altLang="en-US" sz="2400" u="sng" dirty="0">
                <a:solidFill>
                  <a:srgbClr val="C00000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체육</a:t>
            </a:r>
            <a:r>
              <a:rPr lang="ko-KR" altLang="en-US" sz="2400" dirty="0">
                <a:solidFill>
                  <a:srgbClr val="786E62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을 통해 </a:t>
            </a:r>
            <a:endParaRPr lang="en-US" altLang="ko-KR" sz="2400" dirty="0">
              <a:solidFill>
                <a:srgbClr val="786E62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u="sng" dirty="0">
                <a:solidFill>
                  <a:srgbClr val="C00000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긍정적인 효과</a:t>
            </a:r>
            <a:r>
              <a:rPr lang="ko-KR" altLang="en-US" sz="2400" dirty="0">
                <a:solidFill>
                  <a:srgbClr val="786E62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를 얻고 있다</a:t>
            </a:r>
            <a:r>
              <a:rPr lang="en-US" altLang="ko-KR" sz="2400" dirty="0">
                <a:solidFill>
                  <a:srgbClr val="786E62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.</a:t>
            </a:r>
            <a:endParaRPr lang="ko-KR" altLang="en-US" sz="2400" dirty="0">
              <a:solidFill>
                <a:srgbClr val="786E62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3981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2D8EBBC-CCDE-419D-879E-69FF3A013466}"/>
              </a:ext>
            </a:extLst>
          </p:cNvPr>
          <p:cNvSpPr/>
          <p:nvPr/>
        </p:nvSpPr>
        <p:spPr>
          <a:xfrm>
            <a:off x="4391770" y="2424421"/>
            <a:ext cx="7269486" cy="3794117"/>
          </a:xfrm>
          <a:prstGeom prst="roundRect">
            <a:avLst/>
          </a:prstGeom>
          <a:solidFill>
            <a:srgbClr val="F7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52DD2D-3302-4EDA-9AE3-657836F27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553" y="85003"/>
            <a:ext cx="2676144" cy="4439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AE212AD-D574-452F-880D-55CC2BCBC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1" y="528988"/>
            <a:ext cx="2023872" cy="34999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06C18AC-BEB1-4C94-B462-6E4D2996D5A6}"/>
              </a:ext>
            </a:extLst>
          </p:cNvPr>
          <p:cNvSpPr/>
          <p:nvPr/>
        </p:nvSpPr>
        <p:spPr>
          <a:xfrm>
            <a:off x="0" y="0"/>
            <a:ext cx="9310877" cy="878981"/>
          </a:xfrm>
          <a:custGeom>
            <a:avLst/>
            <a:gdLst>
              <a:gd name="connsiteX0" fmla="*/ 0 w 9310877"/>
              <a:gd name="connsiteY0" fmla="*/ 0 h 878981"/>
              <a:gd name="connsiteX1" fmla="*/ 9310877 w 9310877"/>
              <a:gd name="connsiteY1" fmla="*/ 0 h 878981"/>
              <a:gd name="connsiteX2" fmla="*/ 9310877 w 9310877"/>
              <a:gd name="connsiteY2" fmla="*/ 878981 h 878981"/>
              <a:gd name="connsiteX3" fmla="*/ 0 w 9310877"/>
              <a:gd name="connsiteY3" fmla="*/ 878981 h 878981"/>
              <a:gd name="connsiteX4" fmla="*/ 0 w 9310877"/>
              <a:gd name="connsiteY4" fmla="*/ 0 h 878981"/>
              <a:gd name="connsiteX0" fmla="*/ 0 w 9310877"/>
              <a:gd name="connsiteY0" fmla="*/ 0 h 878981"/>
              <a:gd name="connsiteX1" fmla="*/ 9310877 w 9310877"/>
              <a:gd name="connsiteY1" fmla="*/ 0 h 878981"/>
              <a:gd name="connsiteX2" fmla="*/ 8748902 w 9310877"/>
              <a:gd name="connsiteY2" fmla="*/ 878981 h 878981"/>
              <a:gd name="connsiteX3" fmla="*/ 0 w 9310877"/>
              <a:gd name="connsiteY3" fmla="*/ 878981 h 878981"/>
              <a:gd name="connsiteX4" fmla="*/ 0 w 9310877"/>
              <a:gd name="connsiteY4" fmla="*/ 0 h 878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0877" h="878981">
                <a:moveTo>
                  <a:pt x="0" y="0"/>
                </a:moveTo>
                <a:lnTo>
                  <a:pt x="9310877" y="0"/>
                </a:lnTo>
                <a:lnTo>
                  <a:pt x="8748902" y="878981"/>
                </a:lnTo>
                <a:lnTo>
                  <a:pt x="0" y="878981"/>
                </a:lnTo>
                <a:lnTo>
                  <a:pt x="0" y="0"/>
                </a:lnTo>
                <a:close/>
              </a:path>
            </a:pathLst>
          </a:custGeom>
          <a:solidFill>
            <a:srgbClr val="F7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EB9671-7690-46E5-B1B3-175291F372A3}"/>
              </a:ext>
            </a:extLst>
          </p:cNvPr>
          <p:cNvSpPr txBox="1"/>
          <p:nvPr/>
        </p:nvSpPr>
        <p:spPr>
          <a:xfrm>
            <a:off x="126428" y="60400"/>
            <a:ext cx="853068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01. </a:t>
            </a:r>
            <a:r>
              <a:rPr lang="ko-KR" altLang="en-US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장애인 문화 체육의 필요성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0A5371-526A-4445-B8C3-45004451AAE6}"/>
              </a:ext>
            </a:extLst>
          </p:cNvPr>
          <p:cNvSpPr txBox="1"/>
          <p:nvPr/>
        </p:nvSpPr>
        <p:spPr>
          <a:xfrm>
            <a:off x="2654797" y="1394142"/>
            <a:ext cx="68824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체육의 긍정적 효과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91338D-575D-48EB-B7E0-3E6BC9E4CC79}"/>
              </a:ext>
            </a:extLst>
          </p:cNvPr>
          <p:cNvSpPr txBox="1"/>
          <p:nvPr/>
        </p:nvSpPr>
        <p:spPr>
          <a:xfrm>
            <a:off x="1289841" y="5699320"/>
            <a:ext cx="2283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부산장애인체육회</a:t>
            </a:r>
            <a:endParaRPr lang="en-US" altLang="ko-KR" sz="2400" b="1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/>
            <a:r>
              <a:rPr lang="ko-KR" altLang="en-US" sz="2400" b="1" dirty="0" err="1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이차근</a:t>
            </a:r>
            <a:r>
              <a:rPr lang="ko-KR" altLang="en-US" sz="2400" b="1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사무처장</a:t>
            </a:r>
            <a:endParaRPr lang="ko-KR" alt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1A22F96-70AC-48DE-A9C0-8358911B5F9A}"/>
              </a:ext>
            </a:extLst>
          </p:cNvPr>
          <p:cNvSpPr txBox="1"/>
          <p:nvPr/>
        </p:nvSpPr>
        <p:spPr>
          <a:xfrm>
            <a:off x="4655438" y="2582541"/>
            <a:ext cx="678371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“비장애인들은 집 밖을 나서거나 </a:t>
            </a:r>
            <a:endParaRPr lang="en-US" altLang="ko-KR" sz="20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r>
              <a:rPr lang="ko-KR" altLang="en-US" sz="2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그냥 움직이는 것 자체로도 자연스럽게 운동이 되지만</a:t>
            </a:r>
            <a:r>
              <a:rPr lang="en-US" altLang="ko-KR" sz="2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</a:p>
          <a:p>
            <a:r>
              <a:rPr lang="ko-KR" altLang="en-US" sz="2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장애인들은 움직임이 자유롭지 못해 </a:t>
            </a:r>
            <a:endParaRPr lang="en-US" altLang="ko-KR" sz="20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r>
              <a:rPr lang="ko-KR" altLang="en-US" sz="2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운동 환경이 조성되지 않으면 </a:t>
            </a:r>
            <a:endParaRPr lang="en-US" altLang="ko-KR" sz="20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r>
              <a:rPr lang="ko-KR" altLang="en-US" sz="2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한 번도 운동하지 못하는 경우도 있습니다</a:t>
            </a:r>
            <a:r>
              <a:rPr lang="en-US" altLang="ko-KR" sz="2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.”</a:t>
            </a:r>
          </a:p>
          <a:p>
            <a:endParaRPr lang="en-US" altLang="ko-KR" sz="20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r>
              <a:rPr lang="ko-KR" altLang="en-US" sz="2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“숟가락을 직접 써보는 게 </a:t>
            </a:r>
            <a:r>
              <a:rPr lang="ko-KR" altLang="en-US" sz="2000" dirty="0" err="1">
                <a:latin typeface="빙그레체" panose="02030503000000000000" pitchFamily="18" charset="-127"/>
                <a:ea typeface="빙그레체" panose="02030503000000000000" pitchFamily="18" charset="-127"/>
              </a:rPr>
              <a:t>꿈이라던</a:t>
            </a:r>
            <a:r>
              <a:rPr lang="ko-KR" altLang="en-US" sz="2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endParaRPr lang="en-US" altLang="ko-KR" sz="20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r>
              <a:rPr lang="ko-KR" altLang="en-US" sz="2000" dirty="0" err="1">
                <a:latin typeface="빙그레체" panose="02030503000000000000" pitchFamily="18" charset="-127"/>
                <a:ea typeface="빙그레체" panose="02030503000000000000" pitchFamily="18" charset="-127"/>
              </a:rPr>
              <a:t>뇌병변</a:t>
            </a:r>
            <a:r>
              <a:rPr lang="ko-KR" altLang="en-US" sz="2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 중증장애를 가진 선수가 있었다</a:t>
            </a:r>
            <a:r>
              <a:rPr lang="en-US" altLang="ko-KR" sz="2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. </a:t>
            </a:r>
          </a:p>
          <a:p>
            <a:r>
              <a:rPr lang="ko-KR" altLang="en-US" sz="2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그는 열심히 운동해 결국 </a:t>
            </a:r>
            <a:r>
              <a:rPr lang="ko-KR" altLang="en-US" sz="2000" dirty="0" err="1">
                <a:latin typeface="빙그레체" panose="02030503000000000000" pitchFamily="18" charset="-127"/>
                <a:ea typeface="빙그레체" panose="02030503000000000000" pitchFamily="18" charset="-127"/>
              </a:rPr>
              <a:t>패럴림픽</a:t>
            </a:r>
            <a:r>
              <a:rPr lang="ko-KR" altLang="en-US" sz="2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 메달을 땄는데 </a:t>
            </a:r>
            <a:endParaRPr lang="en-US" altLang="ko-KR" sz="20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r>
              <a:rPr lang="ko-KR" altLang="en-US" sz="2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이런 모습이 장애인 체육에서 볼 수 있는 </a:t>
            </a:r>
            <a:endParaRPr lang="en-US" altLang="ko-KR" sz="20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r>
              <a:rPr lang="ko-KR" altLang="en-US" sz="2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기적적인 모습이라고 생각한다”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B65036-DC91-4B3D-8375-45DB03EA74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55" y="2642616"/>
            <a:ext cx="2963865" cy="29638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6A56D6B-C3A3-40E6-8532-458FFC44DD42}"/>
              </a:ext>
            </a:extLst>
          </p:cNvPr>
          <p:cNvSpPr txBox="1"/>
          <p:nvPr/>
        </p:nvSpPr>
        <p:spPr>
          <a:xfrm>
            <a:off x="7129694" y="6237929"/>
            <a:ext cx="4362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장애인도 이용할 수 있도록 체육시설 지어야 </a:t>
            </a:r>
            <a:r>
              <a:rPr lang="en-US" altLang="ko-KR" sz="14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</a:t>
            </a:r>
            <a:r>
              <a:rPr lang="ko-KR" altLang="en-US" sz="14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국제신문</a:t>
            </a:r>
            <a:r>
              <a:rPr lang="en-US" altLang="ko-KR" sz="14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) </a:t>
            </a:r>
            <a:r>
              <a:rPr lang="ko-KR" altLang="en-US" sz="1400" dirty="0" err="1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배지열</a:t>
            </a:r>
            <a:r>
              <a:rPr lang="ko-KR" altLang="en-US" sz="14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sz="14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2017.08.03</a:t>
            </a:r>
            <a:endParaRPr lang="ko-KR" altLang="en-US" sz="14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3310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2D8EBBC-CCDE-419D-879E-69FF3A013466}"/>
              </a:ext>
            </a:extLst>
          </p:cNvPr>
          <p:cNvSpPr/>
          <p:nvPr/>
        </p:nvSpPr>
        <p:spPr>
          <a:xfrm>
            <a:off x="615540" y="5278509"/>
            <a:ext cx="3187881" cy="1142813"/>
          </a:xfrm>
          <a:prstGeom prst="roundRect">
            <a:avLst/>
          </a:prstGeom>
          <a:solidFill>
            <a:srgbClr val="F7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52DD2D-3302-4EDA-9AE3-657836F27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553" y="85003"/>
            <a:ext cx="2676144" cy="4439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AE212AD-D574-452F-880D-55CC2BCBC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1" y="528988"/>
            <a:ext cx="2023872" cy="34999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06C18AC-BEB1-4C94-B462-6E4D2996D5A6}"/>
              </a:ext>
            </a:extLst>
          </p:cNvPr>
          <p:cNvSpPr/>
          <p:nvPr/>
        </p:nvSpPr>
        <p:spPr>
          <a:xfrm>
            <a:off x="0" y="0"/>
            <a:ext cx="9310877" cy="878981"/>
          </a:xfrm>
          <a:custGeom>
            <a:avLst/>
            <a:gdLst>
              <a:gd name="connsiteX0" fmla="*/ 0 w 9310877"/>
              <a:gd name="connsiteY0" fmla="*/ 0 h 878981"/>
              <a:gd name="connsiteX1" fmla="*/ 9310877 w 9310877"/>
              <a:gd name="connsiteY1" fmla="*/ 0 h 878981"/>
              <a:gd name="connsiteX2" fmla="*/ 9310877 w 9310877"/>
              <a:gd name="connsiteY2" fmla="*/ 878981 h 878981"/>
              <a:gd name="connsiteX3" fmla="*/ 0 w 9310877"/>
              <a:gd name="connsiteY3" fmla="*/ 878981 h 878981"/>
              <a:gd name="connsiteX4" fmla="*/ 0 w 9310877"/>
              <a:gd name="connsiteY4" fmla="*/ 0 h 878981"/>
              <a:gd name="connsiteX0" fmla="*/ 0 w 9310877"/>
              <a:gd name="connsiteY0" fmla="*/ 0 h 878981"/>
              <a:gd name="connsiteX1" fmla="*/ 9310877 w 9310877"/>
              <a:gd name="connsiteY1" fmla="*/ 0 h 878981"/>
              <a:gd name="connsiteX2" fmla="*/ 8748902 w 9310877"/>
              <a:gd name="connsiteY2" fmla="*/ 878981 h 878981"/>
              <a:gd name="connsiteX3" fmla="*/ 0 w 9310877"/>
              <a:gd name="connsiteY3" fmla="*/ 878981 h 878981"/>
              <a:gd name="connsiteX4" fmla="*/ 0 w 9310877"/>
              <a:gd name="connsiteY4" fmla="*/ 0 h 878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0877" h="878981">
                <a:moveTo>
                  <a:pt x="0" y="0"/>
                </a:moveTo>
                <a:lnTo>
                  <a:pt x="9310877" y="0"/>
                </a:lnTo>
                <a:lnTo>
                  <a:pt x="8748902" y="878981"/>
                </a:lnTo>
                <a:lnTo>
                  <a:pt x="0" y="878981"/>
                </a:lnTo>
                <a:lnTo>
                  <a:pt x="0" y="0"/>
                </a:lnTo>
                <a:close/>
              </a:path>
            </a:pathLst>
          </a:custGeom>
          <a:solidFill>
            <a:srgbClr val="F7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EB9671-7690-46E5-B1B3-175291F372A3}"/>
              </a:ext>
            </a:extLst>
          </p:cNvPr>
          <p:cNvSpPr txBox="1"/>
          <p:nvPr/>
        </p:nvSpPr>
        <p:spPr>
          <a:xfrm>
            <a:off x="126428" y="60400"/>
            <a:ext cx="853068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01. </a:t>
            </a:r>
            <a:r>
              <a:rPr lang="ko-KR" altLang="en-US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장애인 문화 체육의 필요성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0A5371-526A-4445-B8C3-45004451AAE6}"/>
              </a:ext>
            </a:extLst>
          </p:cNvPr>
          <p:cNvSpPr txBox="1"/>
          <p:nvPr/>
        </p:nvSpPr>
        <p:spPr>
          <a:xfrm>
            <a:off x="2650031" y="1239461"/>
            <a:ext cx="68824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문화의 긍정적 효과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C34BC13-8F80-483F-988C-1C751AE43E42}"/>
              </a:ext>
            </a:extLst>
          </p:cNvPr>
          <p:cNvSpPr/>
          <p:nvPr/>
        </p:nvSpPr>
        <p:spPr>
          <a:xfrm>
            <a:off x="4502059" y="5278509"/>
            <a:ext cx="3187881" cy="1142812"/>
          </a:xfrm>
          <a:prstGeom prst="roundRect">
            <a:avLst/>
          </a:prstGeom>
          <a:solidFill>
            <a:srgbClr val="F7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9B91309-725D-4289-8AE4-7FB6B21B92D0}"/>
              </a:ext>
            </a:extLst>
          </p:cNvPr>
          <p:cNvSpPr/>
          <p:nvPr/>
        </p:nvSpPr>
        <p:spPr>
          <a:xfrm>
            <a:off x="8388577" y="5278508"/>
            <a:ext cx="3187881" cy="1142812"/>
          </a:xfrm>
          <a:prstGeom prst="roundRect">
            <a:avLst/>
          </a:prstGeom>
          <a:solidFill>
            <a:srgbClr val="F7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D76316-556C-43F5-B017-BEB84A5252E6}"/>
              </a:ext>
            </a:extLst>
          </p:cNvPr>
          <p:cNvSpPr txBox="1"/>
          <p:nvPr/>
        </p:nvSpPr>
        <p:spPr>
          <a:xfrm>
            <a:off x="327288" y="5524406"/>
            <a:ext cx="376438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800" b="1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삶의 질 증진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F40C51-5E86-4DE7-A070-0B8274551714}"/>
              </a:ext>
            </a:extLst>
          </p:cNvPr>
          <p:cNvSpPr txBox="1"/>
          <p:nvPr/>
        </p:nvSpPr>
        <p:spPr>
          <a:xfrm>
            <a:off x="4296866" y="5511360"/>
            <a:ext cx="359826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800" b="1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취업과의 연계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880B61-A5DA-4596-A6F3-88AAF898BBFF}"/>
              </a:ext>
            </a:extLst>
          </p:cNvPr>
          <p:cNvSpPr txBox="1"/>
          <p:nvPr/>
        </p:nvSpPr>
        <p:spPr>
          <a:xfrm>
            <a:off x="8388576" y="5232018"/>
            <a:ext cx="318788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800" b="1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사회적 </a:t>
            </a:r>
            <a:endParaRPr lang="en-US" altLang="ko-KR" sz="3800" b="1" dirty="0">
              <a:solidFill>
                <a:srgbClr val="786E62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algn="ctr"/>
            <a:r>
              <a:rPr lang="ko-KR" altLang="en-US" sz="3800" b="1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소외감 해소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A075961-9332-4C42-995F-96316493E8BE}"/>
              </a:ext>
            </a:extLst>
          </p:cNvPr>
          <p:cNvSpPr/>
          <p:nvPr/>
        </p:nvSpPr>
        <p:spPr>
          <a:xfrm>
            <a:off x="615540" y="2429325"/>
            <a:ext cx="3187881" cy="2734601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D3814DE-3FB8-4561-967C-F03C118BFB2F}"/>
              </a:ext>
            </a:extLst>
          </p:cNvPr>
          <p:cNvSpPr/>
          <p:nvPr/>
        </p:nvSpPr>
        <p:spPr>
          <a:xfrm>
            <a:off x="8388576" y="2409805"/>
            <a:ext cx="3187881" cy="2734601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938A0B7-19BD-49FB-9932-A5A8D70012AB}"/>
              </a:ext>
            </a:extLst>
          </p:cNvPr>
          <p:cNvSpPr/>
          <p:nvPr/>
        </p:nvSpPr>
        <p:spPr>
          <a:xfrm>
            <a:off x="4497294" y="2409804"/>
            <a:ext cx="3187881" cy="2734601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218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4078913-4980-4083-9BC7-8E308CAD754E}"/>
              </a:ext>
            </a:extLst>
          </p:cNvPr>
          <p:cNvSpPr/>
          <p:nvPr/>
        </p:nvSpPr>
        <p:spPr>
          <a:xfrm>
            <a:off x="1666875" y="2995510"/>
            <a:ext cx="8958262" cy="1519340"/>
          </a:xfrm>
          <a:prstGeom prst="roundRect">
            <a:avLst/>
          </a:prstGeom>
          <a:solidFill>
            <a:srgbClr val="F7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52DD2D-3302-4EDA-9AE3-657836F27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553" y="85003"/>
            <a:ext cx="2676144" cy="4439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48033B-5DF7-49A5-95EF-31B3E3EA2FEB}"/>
              </a:ext>
            </a:extLst>
          </p:cNvPr>
          <p:cNvSpPr txBox="1"/>
          <p:nvPr/>
        </p:nvSpPr>
        <p:spPr>
          <a:xfrm>
            <a:off x="4042170" y="1979847"/>
            <a:ext cx="41076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Contents</a:t>
            </a:r>
            <a:endParaRPr lang="ko-KR" altLang="en-US" sz="6000" b="1" dirty="0">
              <a:solidFill>
                <a:srgbClr val="786E62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AE212AD-D574-452F-880D-55CC2BCBC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1" y="528988"/>
            <a:ext cx="2023872" cy="3499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989699-1B7F-43A8-BA80-E69D1BDC1A04}"/>
              </a:ext>
            </a:extLst>
          </p:cNvPr>
          <p:cNvSpPr txBox="1"/>
          <p:nvPr/>
        </p:nvSpPr>
        <p:spPr>
          <a:xfrm>
            <a:off x="2038350" y="3362765"/>
            <a:ext cx="1068704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02. </a:t>
            </a:r>
            <a:r>
              <a:rPr lang="ko-KR" altLang="en-US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장애인 문화 체육의 현주소</a:t>
            </a:r>
          </a:p>
        </p:txBody>
      </p:sp>
    </p:spTree>
    <p:extLst>
      <p:ext uri="{BB962C8B-B14F-4D97-AF65-F5344CB8AC3E}">
        <p14:creationId xmlns:p14="http://schemas.microsoft.com/office/powerpoint/2010/main" val="38662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652DD2D-3302-4EDA-9AE3-657836F27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553" y="85003"/>
            <a:ext cx="2676144" cy="4439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AE212AD-D574-452F-880D-55CC2BCBC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1" y="528988"/>
            <a:ext cx="2023872" cy="34999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06C18AC-BEB1-4C94-B462-6E4D2996D5A6}"/>
              </a:ext>
            </a:extLst>
          </p:cNvPr>
          <p:cNvSpPr/>
          <p:nvPr/>
        </p:nvSpPr>
        <p:spPr>
          <a:xfrm>
            <a:off x="0" y="0"/>
            <a:ext cx="9310877" cy="878981"/>
          </a:xfrm>
          <a:custGeom>
            <a:avLst/>
            <a:gdLst>
              <a:gd name="connsiteX0" fmla="*/ 0 w 9310877"/>
              <a:gd name="connsiteY0" fmla="*/ 0 h 878981"/>
              <a:gd name="connsiteX1" fmla="*/ 9310877 w 9310877"/>
              <a:gd name="connsiteY1" fmla="*/ 0 h 878981"/>
              <a:gd name="connsiteX2" fmla="*/ 9310877 w 9310877"/>
              <a:gd name="connsiteY2" fmla="*/ 878981 h 878981"/>
              <a:gd name="connsiteX3" fmla="*/ 0 w 9310877"/>
              <a:gd name="connsiteY3" fmla="*/ 878981 h 878981"/>
              <a:gd name="connsiteX4" fmla="*/ 0 w 9310877"/>
              <a:gd name="connsiteY4" fmla="*/ 0 h 878981"/>
              <a:gd name="connsiteX0" fmla="*/ 0 w 9310877"/>
              <a:gd name="connsiteY0" fmla="*/ 0 h 878981"/>
              <a:gd name="connsiteX1" fmla="*/ 9310877 w 9310877"/>
              <a:gd name="connsiteY1" fmla="*/ 0 h 878981"/>
              <a:gd name="connsiteX2" fmla="*/ 8748902 w 9310877"/>
              <a:gd name="connsiteY2" fmla="*/ 878981 h 878981"/>
              <a:gd name="connsiteX3" fmla="*/ 0 w 9310877"/>
              <a:gd name="connsiteY3" fmla="*/ 878981 h 878981"/>
              <a:gd name="connsiteX4" fmla="*/ 0 w 9310877"/>
              <a:gd name="connsiteY4" fmla="*/ 0 h 878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0877" h="878981">
                <a:moveTo>
                  <a:pt x="0" y="0"/>
                </a:moveTo>
                <a:lnTo>
                  <a:pt x="9310877" y="0"/>
                </a:lnTo>
                <a:lnTo>
                  <a:pt x="8748902" y="878981"/>
                </a:lnTo>
                <a:lnTo>
                  <a:pt x="0" y="878981"/>
                </a:lnTo>
                <a:lnTo>
                  <a:pt x="0" y="0"/>
                </a:lnTo>
                <a:close/>
              </a:path>
            </a:pathLst>
          </a:custGeom>
          <a:solidFill>
            <a:srgbClr val="F7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EB9671-7690-46E5-B1B3-175291F372A3}"/>
              </a:ext>
            </a:extLst>
          </p:cNvPr>
          <p:cNvSpPr txBox="1"/>
          <p:nvPr/>
        </p:nvSpPr>
        <p:spPr>
          <a:xfrm>
            <a:off x="126428" y="60400"/>
            <a:ext cx="853068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02. </a:t>
            </a:r>
            <a:r>
              <a:rPr lang="ko-KR" altLang="en-US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장애인 문화 체육의 현주소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73989C-A157-4D89-A602-9F3414D2FEC3}"/>
              </a:ext>
            </a:extLst>
          </p:cNvPr>
          <p:cNvSpPr/>
          <p:nvPr/>
        </p:nvSpPr>
        <p:spPr>
          <a:xfrm>
            <a:off x="1708541" y="3494085"/>
            <a:ext cx="1923267" cy="1603306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8BAABB-E003-4709-8CC0-152F8DBDD6F5}"/>
              </a:ext>
            </a:extLst>
          </p:cNvPr>
          <p:cNvSpPr txBox="1"/>
          <p:nvPr/>
        </p:nvSpPr>
        <p:spPr>
          <a:xfrm>
            <a:off x="422041" y="1818131"/>
            <a:ext cx="5092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2017</a:t>
            </a:r>
            <a:r>
              <a:rPr lang="ko-KR" altLang="en-US" sz="2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년 장애인 공공체육시설 접근성 조사</a:t>
            </a: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95F96A49-E84D-45D1-B508-CCE4AE623F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048496"/>
              </p:ext>
            </p:extLst>
          </p:nvPr>
        </p:nvGraphicFramePr>
        <p:xfrm>
          <a:off x="0" y="2708261"/>
          <a:ext cx="5340350" cy="3557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467225F-B4E6-4CA3-BAFF-5818DF04CFF3}"/>
              </a:ext>
            </a:extLst>
          </p:cNvPr>
          <p:cNvCxnSpPr/>
          <p:nvPr/>
        </p:nvCxnSpPr>
        <p:spPr>
          <a:xfrm>
            <a:off x="3738245" y="5212080"/>
            <a:ext cx="1148715" cy="0"/>
          </a:xfrm>
          <a:prstGeom prst="line">
            <a:avLst/>
          </a:prstGeom>
          <a:ln w="63500"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BDDFA75-60B3-4A10-B243-70EEABF58369}"/>
              </a:ext>
            </a:extLst>
          </p:cNvPr>
          <p:cNvCxnSpPr/>
          <p:nvPr/>
        </p:nvCxnSpPr>
        <p:spPr>
          <a:xfrm>
            <a:off x="3738244" y="3429000"/>
            <a:ext cx="1148715" cy="0"/>
          </a:xfrm>
          <a:prstGeom prst="line">
            <a:avLst/>
          </a:prstGeom>
          <a:ln w="635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5ABAFFEB-7A58-4239-969C-5C40503883A4}"/>
              </a:ext>
            </a:extLst>
          </p:cNvPr>
          <p:cNvCxnSpPr/>
          <p:nvPr/>
        </p:nvCxnSpPr>
        <p:spPr>
          <a:xfrm rot="10800000">
            <a:off x="1351280" y="2817250"/>
            <a:ext cx="1107440" cy="238139"/>
          </a:xfrm>
          <a:prstGeom prst="bentConnector3">
            <a:avLst>
              <a:gd name="adj1" fmla="val 16972"/>
            </a:avLst>
          </a:prstGeom>
          <a:ln w="63500"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A42EBE1-9561-4A83-852C-74905CD9B881}"/>
              </a:ext>
            </a:extLst>
          </p:cNvPr>
          <p:cNvSpPr txBox="1"/>
          <p:nvPr/>
        </p:nvSpPr>
        <p:spPr>
          <a:xfrm>
            <a:off x="4081080" y="4750415"/>
            <a:ext cx="1148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691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163AC4-6231-40B1-9406-BDDDD1045EFD}"/>
              </a:ext>
            </a:extLst>
          </p:cNvPr>
          <p:cNvSpPr txBox="1"/>
          <p:nvPr/>
        </p:nvSpPr>
        <p:spPr>
          <a:xfrm>
            <a:off x="4061559" y="2936320"/>
            <a:ext cx="1148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205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EC002E-383D-4687-97B2-35B7C0CAE281}"/>
              </a:ext>
            </a:extLst>
          </p:cNvPr>
          <p:cNvSpPr txBox="1"/>
          <p:nvPr/>
        </p:nvSpPr>
        <p:spPr>
          <a:xfrm>
            <a:off x="1509427" y="2378555"/>
            <a:ext cx="1148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56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4BB7DCF-023E-4426-87CF-2D141A681B21}"/>
              </a:ext>
            </a:extLst>
          </p:cNvPr>
          <p:cNvSpPr/>
          <p:nvPr/>
        </p:nvSpPr>
        <p:spPr>
          <a:xfrm>
            <a:off x="5306952" y="2329693"/>
            <a:ext cx="6739922" cy="3351587"/>
          </a:xfrm>
          <a:prstGeom prst="roundRect">
            <a:avLst/>
          </a:prstGeom>
          <a:solidFill>
            <a:srgbClr val="F7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4B3E11-CCD7-4F7C-9E75-69FCE8C9E767}"/>
              </a:ext>
            </a:extLst>
          </p:cNvPr>
          <p:cNvSpPr txBox="1"/>
          <p:nvPr/>
        </p:nvSpPr>
        <p:spPr>
          <a:xfrm>
            <a:off x="5630266" y="2344811"/>
            <a:ext cx="6783711" cy="32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문화체육관광부에서 실시한 </a:t>
            </a:r>
            <a:endParaRPr lang="en-US" altLang="ko-KR" sz="20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장애인 공공체육시설 접근성 조사에서</a:t>
            </a:r>
            <a:endParaRPr lang="en-US" altLang="ko-KR" sz="20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공공체육시설 중</a:t>
            </a:r>
            <a:endParaRPr lang="en-US" altLang="ko-KR" sz="20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장애인을 위한</a:t>
            </a:r>
            <a:endParaRPr lang="en-US" altLang="ko-KR" sz="20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안내도</a:t>
            </a:r>
            <a:r>
              <a:rPr lang="en-US" altLang="ko-KR" sz="2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2000" dirty="0" err="1">
                <a:latin typeface="빙그레체" panose="02030503000000000000" pitchFamily="18" charset="-127"/>
                <a:ea typeface="빙그레체" panose="02030503000000000000" pitchFamily="18" charset="-127"/>
              </a:rPr>
              <a:t>점자판</a:t>
            </a:r>
            <a:r>
              <a:rPr lang="en-US" altLang="ko-KR" sz="2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2000" dirty="0" err="1">
                <a:latin typeface="빙그레체" panose="02030503000000000000" pitchFamily="18" charset="-127"/>
                <a:ea typeface="빙그레체" panose="02030503000000000000" pitchFamily="18" charset="-127"/>
              </a:rPr>
              <a:t>안내블럭</a:t>
            </a:r>
            <a:r>
              <a:rPr lang="en-US" altLang="ko-KR" sz="2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2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손잡이 등 </a:t>
            </a:r>
            <a:endParaRPr lang="en-US" altLang="ko-KR" sz="20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다양한 편의 시설을</a:t>
            </a:r>
            <a:endParaRPr lang="en-US" altLang="ko-KR" sz="20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u="sng" dirty="0">
                <a:solidFill>
                  <a:srgbClr val="C00000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제대로 갖춘 곳은 </a:t>
            </a:r>
            <a:r>
              <a:rPr lang="en-US" altLang="ko-KR" sz="2000" u="sng" dirty="0">
                <a:solidFill>
                  <a:srgbClr val="C00000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952 </a:t>
            </a:r>
            <a:r>
              <a:rPr lang="ko-KR" altLang="en-US" sz="2000" u="sng" dirty="0">
                <a:solidFill>
                  <a:srgbClr val="C00000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곳 중 </a:t>
            </a:r>
            <a:r>
              <a:rPr lang="en-US" altLang="ko-KR" sz="2000" u="sng" dirty="0">
                <a:solidFill>
                  <a:srgbClr val="C00000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205 </a:t>
            </a:r>
            <a:r>
              <a:rPr lang="ko-KR" altLang="en-US" sz="2000" u="sng" dirty="0">
                <a:solidFill>
                  <a:srgbClr val="C00000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곳 </a:t>
            </a:r>
            <a:r>
              <a:rPr lang="ko-KR" altLang="en-US" sz="2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밖에 없었다</a:t>
            </a:r>
            <a:r>
              <a:rPr lang="en-US" altLang="ko-KR" sz="2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.</a:t>
            </a:r>
            <a:endParaRPr lang="ko-KR" altLang="en-US" sz="20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9789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652DD2D-3302-4EDA-9AE3-657836F27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553" y="85003"/>
            <a:ext cx="2676144" cy="4439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AE212AD-D574-452F-880D-55CC2BCBC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1" y="528988"/>
            <a:ext cx="2023872" cy="34999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06C18AC-BEB1-4C94-B462-6E4D2996D5A6}"/>
              </a:ext>
            </a:extLst>
          </p:cNvPr>
          <p:cNvSpPr/>
          <p:nvPr/>
        </p:nvSpPr>
        <p:spPr>
          <a:xfrm>
            <a:off x="0" y="0"/>
            <a:ext cx="9310877" cy="878981"/>
          </a:xfrm>
          <a:custGeom>
            <a:avLst/>
            <a:gdLst>
              <a:gd name="connsiteX0" fmla="*/ 0 w 9310877"/>
              <a:gd name="connsiteY0" fmla="*/ 0 h 878981"/>
              <a:gd name="connsiteX1" fmla="*/ 9310877 w 9310877"/>
              <a:gd name="connsiteY1" fmla="*/ 0 h 878981"/>
              <a:gd name="connsiteX2" fmla="*/ 9310877 w 9310877"/>
              <a:gd name="connsiteY2" fmla="*/ 878981 h 878981"/>
              <a:gd name="connsiteX3" fmla="*/ 0 w 9310877"/>
              <a:gd name="connsiteY3" fmla="*/ 878981 h 878981"/>
              <a:gd name="connsiteX4" fmla="*/ 0 w 9310877"/>
              <a:gd name="connsiteY4" fmla="*/ 0 h 878981"/>
              <a:gd name="connsiteX0" fmla="*/ 0 w 9310877"/>
              <a:gd name="connsiteY0" fmla="*/ 0 h 878981"/>
              <a:gd name="connsiteX1" fmla="*/ 9310877 w 9310877"/>
              <a:gd name="connsiteY1" fmla="*/ 0 h 878981"/>
              <a:gd name="connsiteX2" fmla="*/ 8748902 w 9310877"/>
              <a:gd name="connsiteY2" fmla="*/ 878981 h 878981"/>
              <a:gd name="connsiteX3" fmla="*/ 0 w 9310877"/>
              <a:gd name="connsiteY3" fmla="*/ 878981 h 878981"/>
              <a:gd name="connsiteX4" fmla="*/ 0 w 9310877"/>
              <a:gd name="connsiteY4" fmla="*/ 0 h 878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0877" h="878981">
                <a:moveTo>
                  <a:pt x="0" y="0"/>
                </a:moveTo>
                <a:lnTo>
                  <a:pt x="9310877" y="0"/>
                </a:lnTo>
                <a:lnTo>
                  <a:pt x="8748902" y="878981"/>
                </a:lnTo>
                <a:lnTo>
                  <a:pt x="0" y="878981"/>
                </a:lnTo>
                <a:lnTo>
                  <a:pt x="0" y="0"/>
                </a:lnTo>
                <a:close/>
              </a:path>
            </a:pathLst>
          </a:custGeom>
          <a:solidFill>
            <a:srgbClr val="F7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EB9671-7690-46E5-B1B3-175291F372A3}"/>
              </a:ext>
            </a:extLst>
          </p:cNvPr>
          <p:cNvSpPr txBox="1"/>
          <p:nvPr/>
        </p:nvSpPr>
        <p:spPr>
          <a:xfrm>
            <a:off x="126428" y="60400"/>
            <a:ext cx="853068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02. </a:t>
            </a:r>
            <a:r>
              <a:rPr lang="ko-KR" altLang="en-US" sz="4500" dirty="0">
                <a:solidFill>
                  <a:srgbClr val="786E6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장애인 문화 체육의 현주소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8BAABB-E003-4709-8CC0-152F8DBDD6F5}"/>
              </a:ext>
            </a:extLst>
          </p:cNvPr>
          <p:cNvSpPr txBox="1"/>
          <p:nvPr/>
        </p:nvSpPr>
        <p:spPr>
          <a:xfrm>
            <a:off x="1736640" y="5662815"/>
            <a:ext cx="2109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나현 광주시의원</a:t>
            </a:r>
            <a:endParaRPr lang="ko-KR" altLang="en-US" sz="2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4BB7DCF-023E-4426-87CF-2D141A681B21}"/>
              </a:ext>
            </a:extLst>
          </p:cNvPr>
          <p:cNvSpPr/>
          <p:nvPr/>
        </p:nvSpPr>
        <p:spPr>
          <a:xfrm>
            <a:off x="4973577" y="2311228"/>
            <a:ext cx="6739922" cy="3351587"/>
          </a:xfrm>
          <a:prstGeom prst="roundRect">
            <a:avLst/>
          </a:prstGeom>
          <a:solidFill>
            <a:srgbClr val="F7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4B3E11-CCD7-4F7C-9E75-69FCE8C9E767}"/>
              </a:ext>
            </a:extLst>
          </p:cNvPr>
          <p:cNvSpPr txBox="1"/>
          <p:nvPr/>
        </p:nvSpPr>
        <p:spPr>
          <a:xfrm>
            <a:off x="5336662" y="2499442"/>
            <a:ext cx="6783711" cy="282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장애인들의 문화</a:t>
            </a:r>
            <a:r>
              <a:rPr lang="en-US" altLang="ko-KR" sz="2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,</a:t>
            </a:r>
            <a:r>
              <a:rPr lang="ko-KR" altLang="en-US" sz="2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여가생활은</a:t>
            </a:r>
            <a:endParaRPr lang="en-US" altLang="ko-KR" sz="20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u="sng" dirty="0">
                <a:solidFill>
                  <a:srgbClr val="C00000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장애인의 </a:t>
            </a:r>
            <a:r>
              <a:rPr lang="en-US" altLang="ko-KR" sz="2000" u="sng" dirty="0">
                <a:solidFill>
                  <a:srgbClr val="C00000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96.6%</a:t>
            </a:r>
            <a:r>
              <a:rPr lang="ko-KR" altLang="en-US" sz="2000" u="sng" dirty="0">
                <a:solidFill>
                  <a:srgbClr val="C00000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가 </a:t>
            </a:r>
            <a:r>
              <a:rPr lang="en-US" altLang="ko-KR" sz="2000" u="sng" dirty="0">
                <a:solidFill>
                  <a:srgbClr val="C00000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TV </a:t>
            </a:r>
            <a:r>
              <a:rPr lang="ko-KR" altLang="en-US" sz="2000" u="sng" dirty="0">
                <a:solidFill>
                  <a:srgbClr val="C00000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시청</a:t>
            </a:r>
            <a:r>
              <a:rPr lang="ko-KR" altLang="en-US" sz="2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이며</a:t>
            </a:r>
            <a:r>
              <a:rPr lang="en-US" altLang="ko-KR" sz="2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000" u="sng" dirty="0">
                <a:solidFill>
                  <a:srgbClr val="C00000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여행 스포츠 문화예술 관람 등의 활동은 </a:t>
            </a:r>
            <a:r>
              <a:rPr lang="en-US" altLang="ko-KR" sz="2000" u="sng" dirty="0">
                <a:solidFill>
                  <a:srgbClr val="C00000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9% </a:t>
            </a:r>
            <a:r>
              <a:rPr lang="ko-KR" altLang="en-US" sz="2000" u="sng" dirty="0">
                <a:solidFill>
                  <a:srgbClr val="C00000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미만</a:t>
            </a:r>
            <a:endParaRPr lang="en-US" altLang="ko-KR" sz="2000" u="sng" dirty="0">
              <a:solidFill>
                <a:srgbClr val="C00000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이라는 통계를 보더라도</a:t>
            </a:r>
            <a:endParaRPr lang="en-US" altLang="ko-KR" sz="20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편의시설이 </a:t>
            </a:r>
            <a:r>
              <a:rPr lang="ko-KR" altLang="en-US" sz="2000" dirty="0" err="1">
                <a:latin typeface="빙그레체" panose="02030503000000000000" pitchFamily="18" charset="-127"/>
                <a:ea typeface="빙그레체" panose="02030503000000000000" pitchFamily="18" charset="-127"/>
              </a:rPr>
              <a:t>갖추어진</a:t>
            </a:r>
            <a:r>
              <a:rPr lang="ko-KR" altLang="en-US" sz="2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 장애인 수련시설의 필요성은</a:t>
            </a:r>
            <a:endParaRPr lang="en-US" altLang="ko-KR" sz="20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다시금 절실하게 공감되는 부분이다</a:t>
            </a:r>
            <a:r>
              <a:rPr lang="en-US" altLang="ko-KR" sz="2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3F064A4-F594-479C-BBEA-4897F0109E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234" y="2428890"/>
            <a:ext cx="2963865" cy="29638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3EF71B0-B7D7-4F70-BD7D-C9130876E3FB}"/>
              </a:ext>
            </a:extLst>
          </p:cNvPr>
          <p:cNvSpPr txBox="1"/>
          <p:nvPr/>
        </p:nvSpPr>
        <p:spPr>
          <a:xfrm>
            <a:off x="8151233" y="5772436"/>
            <a:ext cx="4362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이제는 </a:t>
            </a:r>
            <a:r>
              <a:rPr lang="en-US" altLang="ko-KR" sz="14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‘</a:t>
            </a:r>
            <a:r>
              <a:rPr lang="ko-KR" altLang="en-US" sz="14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장애인 전용 수련시설</a:t>
            </a:r>
            <a:r>
              <a:rPr lang="en-US" altLang="ko-KR" sz="14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’</a:t>
            </a:r>
            <a:r>
              <a:rPr lang="ko-KR" altLang="en-US" sz="14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이 필요하다</a:t>
            </a:r>
            <a:r>
              <a:rPr lang="en-US" altLang="ko-KR" sz="14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</a:t>
            </a:r>
            <a:r>
              <a:rPr lang="ko-KR" altLang="en-US" sz="14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광남일보</a:t>
            </a:r>
            <a:r>
              <a:rPr lang="en-US" altLang="ko-KR" sz="14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) 2018.11.13</a:t>
            </a:r>
            <a:endParaRPr lang="ko-KR" altLang="en-US" sz="14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0231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</TotalTime>
  <Words>599</Words>
  <Application>Microsoft Office PowerPoint</Application>
  <PresentationFormat>와이드스크린</PresentationFormat>
  <Paragraphs>154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타이포_쌍문동 B</vt:lpstr>
      <vt:lpstr>빙그레체</vt:lpstr>
      <vt:lpstr>맑은 고딕</vt:lpstr>
      <vt:lpstr>Arial</vt:lpstr>
      <vt:lpstr>야놀자 야체 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최창서</dc:creator>
  <cp:lastModifiedBy>최창서</cp:lastModifiedBy>
  <cp:revision>49</cp:revision>
  <dcterms:created xsi:type="dcterms:W3CDTF">2018-11-20T07:10:00Z</dcterms:created>
  <dcterms:modified xsi:type="dcterms:W3CDTF">2018-11-23T12:17:49Z</dcterms:modified>
</cp:coreProperties>
</file>